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72" r:id="rId2"/>
    <p:sldId id="343" r:id="rId3"/>
    <p:sldId id="344" r:id="rId4"/>
    <p:sldId id="274" r:id="rId5"/>
    <p:sldId id="276" r:id="rId6"/>
    <p:sldId id="342" r:id="rId7"/>
    <p:sldId id="341" r:id="rId8"/>
  </p:sldIdLst>
  <p:sldSz cx="9144000" cy="6858000" type="screen4x3"/>
  <p:notesSz cx="6858000" cy="9144000"/>
  <p:defaultTextStyle>
    <a:defPPr>
      <a:defRPr lang="en-US"/>
    </a:defPPr>
    <a:lvl1pPr algn="l" rtl="0" eaLnBrk="0" fontAlgn="base" hangingPunct="0">
      <a:spcBef>
        <a:spcPct val="50000"/>
      </a:spcBef>
      <a:spcAft>
        <a:spcPct val="0"/>
      </a:spcAft>
      <a:defRPr kern="1200">
        <a:solidFill>
          <a:schemeClr val="tx1"/>
        </a:solidFill>
        <a:latin typeface="Arial" charset="0"/>
        <a:ea typeface="+mn-ea"/>
        <a:cs typeface="+mn-cs"/>
      </a:defRPr>
    </a:lvl1pPr>
    <a:lvl2pPr marL="457200" algn="l" rtl="0" eaLnBrk="0" fontAlgn="base" hangingPunct="0">
      <a:spcBef>
        <a:spcPct val="50000"/>
      </a:spcBef>
      <a:spcAft>
        <a:spcPct val="0"/>
      </a:spcAft>
      <a:defRPr kern="1200">
        <a:solidFill>
          <a:schemeClr val="tx1"/>
        </a:solidFill>
        <a:latin typeface="Arial" charset="0"/>
        <a:ea typeface="+mn-ea"/>
        <a:cs typeface="+mn-cs"/>
      </a:defRPr>
    </a:lvl2pPr>
    <a:lvl3pPr marL="914400" algn="l" rtl="0" eaLnBrk="0" fontAlgn="base" hangingPunct="0">
      <a:spcBef>
        <a:spcPct val="50000"/>
      </a:spcBef>
      <a:spcAft>
        <a:spcPct val="0"/>
      </a:spcAft>
      <a:defRPr kern="1200">
        <a:solidFill>
          <a:schemeClr val="tx1"/>
        </a:solidFill>
        <a:latin typeface="Arial" charset="0"/>
        <a:ea typeface="+mn-ea"/>
        <a:cs typeface="+mn-cs"/>
      </a:defRPr>
    </a:lvl3pPr>
    <a:lvl4pPr marL="1371600" algn="l" rtl="0" eaLnBrk="0" fontAlgn="base" hangingPunct="0">
      <a:spcBef>
        <a:spcPct val="50000"/>
      </a:spcBef>
      <a:spcAft>
        <a:spcPct val="0"/>
      </a:spcAft>
      <a:defRPr kern="1200">
        <a:solidFill>
          <a:schemeClr val="tx1"/>
        </a:solidFill>
        <a:latin typeface="Arial" charset="0"/>
        <a:ea typeface="+mn-ea"/>
        <a:cs typeface="+mn-cs"/>
      </a:defRPr>
    </a:lvl4pPr>
    <a:lvl5pPr marL="1828800" algn="l" rtl="0" eaLnBrk="0" fontAlgn="base" hangingPunct="0">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DEC"/>
    <a:srgbClr val="2B79E3"/>
    <a:srgbClr val="41983A"/>
    <a:srgbClr val="4FA6E3"/>
    <a:srgbClr val="0A1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E725D-CDA0-481E-B1C5-91BA1C4DB597}" v="109" dt="2023-06-12T14:22:40.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dirty="0">
                <a:latin typeface="Times"/>
              </a:defRPr>
            </a:lvl1pPr>
          </a:lstStyle>
          <a:p>
            <a:pPr>
              <a:defRPr/>
            </a:pPr>
            <a:endParaRPr lang="en-GB" alt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dirty="0">
                <a:latin typeface="Times"/>
              </a:defRPr>
            </a:lvl1pPr>
          </a:lstStyle>
          <a:p>
            <a:pPr>
              <a:defRPr/>
            </a:pPr>
            <a:endParaRPr lang="en-GB" alt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dirty="0">
                <a:latin typeface="Times"/>
              </a:defRPr>
            </a:lvl1pPr>
          </a:lstStyle>
          <a:p>
            <a:pPr>
              <a:defRPr/>
            </a:pPr>
            <a:endParaRPr lang="en-GB" alt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Times"/>
              </a:defRPr>
            </a:lvl1pPr>
          </a:lstStyle>
          <a:p>
            <a:pPr>
              <a:defRPr/>
            </a:pPr>
            <a:fld id="{1A15F176-5B79-4900-AF0F-4B5C995A80B2}" type="slidenum">
              <a:rPr lang="en-GB" altLang="en-US"/>
              <a:pPr>
                <a:defRPr/>
              </a:pPr>
              <a:t>‹#›</a:t>
            </a:fld>
            <a:endParaRPr lang="en-GB" altLang="en-US"/>
          </a:p>
        </p:txBody>
      </p:sp>
    </p:spTree>
    <p:extLst>
      <p:ext uri="{BB962C8B-B14F-4D97-AF65-F5344CB8AC3E}">
        <p14:creationId xmlns:p14="http://schemas.microsoft.com/office/powerpoint/2010/main" val="14914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2C58BD-58BC-4CA5-9286-30649FA427A7}" type="datetimeFigureOut">
              <a:rPr lang="en-GB"/>
              <a:pPr>
                <a:defRPr/>
              </a:pPr>
              <a:t>14/06/2023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84AF214-FA5F-4009-8149-B34B17EBE428}" type="slidenum">
              <a:rPr lang="en-GB"/>
              <a:pPr>
                <a:defRPr/>
              </a:pPr>
              <a:t>‹#›</a:t>
            </a:fld>
            <a:endParaRPr lang="en-GB"/>
          </a:p>
        </p:txBody>
      </p:sp>
    </p:spTree>
    <p:extLst>
      <p:ext uri="{BB962C8B-B14F-4D97-AF65-F5344CB8AC3E}">
        <p14:creationId xmlns:p14="http://schemas.microsoft.com/office/powerpoint/2010/main" val="1035631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6800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109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95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vl1pPr>
          </a:lstStyle>
          <a:p>
            <a:r>
              <a:rPr lang="en-US"/>
              <a:t>Click to edit Master title style</a:t>
            </a:r>
            <a:endParaRPr lang="en-GB"/>
          </a:p>
        </p:txBody>
      </p:sp>
      <p:sp>
        <p:nvSpPr>
          <p:cNvPr id="3" name="Content Placeholder 2"/>
          <p:cNvSpPr>
            <a:spLocks noGrp="1"/>
          </p:cNvSpPr>
          <p:nvPr>
            <p:ph idx="1"/>
          </p:nvPr>
        </p:nvSpPr>
        <p:spPr>
          <a:xfrm>
            <a:off x="467544" y="1556792"/>
            <a:ext cx="82296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p:nvPr userDrawn="1"/>
        </p:nvPicPr>
        <p:blipFill>
          <a:blip r:embed="rId2" cstate="print">
            <a:duotone>
              <a:prstClr val="black"/>
              <a:srgbClr val="0070C0">
                <a:tint val="45000"/>
                <a:satMod val="400000"/>
              </a:srgbClr>
            </a:duotone>
          </a:blip>
          <a:srcRect/>
          <a:stretch>
            <a:fillRect/>
          </a:stretch>
        </p:blipFill>
        <p:spPr bwMode="auto">
          <a:xfrm>
            <a:off x="323528" y="5949280"/>
            <a:ext cx="925195" cy="658495"/>
          </a:xfrm>
          <a:prstGeom prst="rect">
            <a:avLst/>
          </a:prstGeom>
          <a:noFill/>
          <a:ln w="9525">
            <a:noFill/>
            <a:miter lim="800000"/>
            <a:headEnd/>
            <a:tailEnd/>
          </a:ln>
        </p:spPr>
      </p:pic>
      <p:sp>
        <p:nvSpPr>
          <p:cNvPr id="5" name="TextBox 4"/>
          <p:cNvSpPr txBox="1"/>
          <p:nvPr userDrawn="1"/>
        </p:nvSpPr>
        <p:spPr>
          <a:xfrm>
            <a:off x="1378698" y="6172132"/>
            <a:ext cx="3456384" cy="261610"/>
          </a:xfrm>
          <a:prstGeom prst="rect">
            <a:avLst/>
          </a:prstGeom>
          <a:noFill/>
        </p:spPr>
        <p:txBody>
          <a:bodyPr wrap="square" rtlCol="0">
            <a:spAutoFit/>
          </a:bodyPr>
          <a:lstStyle/>
          <a:p>
            <a:r>
              <a:rPr lang="en-GB" sz="1100" b="1"/>
              <a:t>Wessex  Fetal Medicine</a:t>
            </a:r>
            <a:r>
              <a:rPr lang="en-GB" sz="1100" b="1" baseline="0"/>
              <a:t> Unit</a:t>
            </a:r>
            <a:endParaRPr lang="en-GB" sz="1100" b="1"/>
          </a:p>
        </p:txBody>
      </p:sp>
    </p:spTree>
    <p:extLst>
      <p:ext uri="{BB962C8B-B14F-4D97-AF65-F5344CB8AC3E}">
        <p14:creationId xmlns:p14="http://schemas.microsoft.com/office/powerpoint/2010/main" val="208051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632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p:nvPr userDrawn="1"/>
        </p:nvPicPr>
        <p:blipFill>
          <a:blip r:embed="rId2" cstate="print">
            <a:duotone>
              <a:prstClr val="black"/>
              <a:srgbClr val="0070C0">
                <a:tint val="45000"/>
                <a:satMod val="400000"/>
              </a:srgbClr>
            </a:duotone>
          </a:blip>
          <a:srcRect/>
          <a:stretch>
            <a:fillRect/>
          </a:stretch>
        </p:blipFill>
        <p:spPr bwMode="auto">
          <a:xfrm>
            <a:off x="323528" y="5949280"/>
            <a:ext cx="925195" cy="658495"/>
          </a:xfrm>
          <a:prstGeom prst="rect">
            <a:avLst/>
          </a:prstGeom>
          <a:noFill/>
          <a:ln w="9525">
            <a:noFill/>
            <a:miter lim="800000"/>
            <a:headEnd/>
            <a:tailEnd/>
          </a:ln>
        </p:spPr>
      </p:pic>
      <p:sp>
        <p:nvSpPr>
          <p:cNvPr id="6" name="TextBox 5"/>
          <p:cNvSpPr txBox="1"/>
          <p:nvPr userDrawn="1"/>
        </p:nvSpPr>
        <p:spPr>
          <a:xfrm>
            <a:off x="1378698" y="6172132"/>
            <a:ext cx="3456384" cy="261610"/>
          </a:xfrm>
          <a:prstGeom prst="rect">
            <a:avLst/>
          </a:prstGeom>
          <a:noFill/>
        </p:spPr>
        <p:txBody>
          <a:bodyPr wrap="square" rtlCol="0">
            <a:spAutoFit/>
          </a:bodyPr>
          <a:lstStyle/>
          <a:p>
            <a:r>
              <a:rPr lang="en-GB" sz="1100" b="1"/>
              <a:t>Wessex  Fetal Medicine</a:t>
            </a:r>
            <a:r>
              <a:rPr lang="en-GB" sz="1100" b="1" baseline="0"/>
              <a:t> Unit</a:t>
            </a:r>
            <a:endParaRPr lang="en-GB" sz="1100" b="1"/>
          </a:p>
        </p:txBody>
      </p:sp>
    </p:spTree>
    <p:extLst>
      <p:ext uri="{BB962C8B-B14F-4D97-AF65-F5344CB8AC3E}">
        <p14:creationId xmlns:p14="http://schemas.microsoft.com/office/powerpoint/2010/main" val="170053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1378698" y="6172132"/>
            <a:ext cx="3456384" cy="261610"/>
          </a:xfrm>
          <a:prstGeom prst="rect">
            <a:avLst/>
          </a:prstGeom>
          <a:noFill/>
        </p:spPr>
        <p:txBody>
          <a:bodyPr wrap="square" rtlCol="0">
            <a:spAutoFit/>
          </a:bodyPr>
          <a:lstStyle/>
          <a:p>
            <a:r>
              <a:rPr lang="en-GB" sz="1100" b="1"/>
              <a:t>Wessex  Fetal Medicine</a:t>
            </a:r>
            <a:r>
              <a:rPr lang="en-GB" sz="1100" b="1" baseline="0"/>
              <a:t> Unit</a:t>
            </a:r>
            <a:endParaRPr lang="en-GB" sz="1100" b="1"/>
          </a:p>
        </p:txBody>
      </p:sp>
      <p:pic>
        <p:nvPicPr>
          <p:cNvPr id="8" name="Picture 7"/>
          <p:cNvPicPr/>
          <p:nvPr userDrawn="1"/>
        </p:nvPicPr>
        <p:blipFill>
          <a:blip r:embed="rId2" cstate="print">
            <a:duotone>
              <a:prstClr val="black"/>
              <a:srgbClr val="0070C0">
                <a:tint val="45000"/>
                <a:satMod val="400000"/>
              </a:srgbClr>
            </a:duotone>
          </a:blip>
          <a:srcRect/>
          <a:stretch>
            <a:fillRect/>
          </a:stretch>
        </p:blipFill>
        <p:spPr bwMode="auto">
          <a:xfrm>
            <a:off x="323528" y="5949280"/>
            <a:ext cx="925195" cy="658495"/>
          </a:xfrm>
          <a:prstGeom prst="rect">
            <a:avLst/>
          </a:prstGeom>
          <a:noFill/>
          <a:ln w="9525">
            <a:noFill/>
            <a:miter lim="800000"/>
            <a:headEnd/>
            <a:tailEnd/>
          </a:ln>
        </p:spPr>
      </p:pic>
    </p:spTree>
    <p:extLst>
      <p:ext uri="{BB962C8B-B14F-4D97-AF65-F5344CB8AC3E}">
        <p14:creationId xmlns:p14="http://schemas.microsoft.com/office/powerpoint/2010/main" val="262833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vl1pPr>
          </a:lstStyle>
          <a:p>
            <a:r>
              <a:rPr lang="en-US"/>
              <a:t>Click to edit Master title style</a:t>
            </a:r>
            <a:endParaRPr lang="en-GB"/>
          </a:p>
        </p:txBody>
      </p:sp>
      <p:sp>
        <p:nvSpPr>
          <p:cNvPr id="3" name="TextBox 2"/>
          <p:cNvSpPr txBox="1"/>
          <p:nvPr userDrawn="1"/>
        </p:nvSpPr>
        <p:spPr>
          <a:xfrm>
            <a:off x="1378698" y="6172132"/>
            <a:ext cx="3456384" cy="261610"/>
          </a:xfrm>
          <a:prstGeom prst="rect">
            <a:avLst/>
          </a:prstGeom>
          <a:noFill/>
        </p:spPr>
        <p:txBody>
          <a:bodyPr wrap="square" rtlCol="0">
            <a:spAutoFit/>
          </a:bodyPr>
          <a:lstStyle/>
          <a:p>
            <a:r>
              <a:rPr lang="en-GB" sz="1100" b="1"/>
              <a:t>Wessex  Fetal Medicine</a:t>
            </a:r>
            <a:r>
              <a:rPr lang="en-GB" sz="1100" b="1" baseline="0"/>
              <a:t> Unit</a:t>
            </a:r>
            <a:endParaRPr lang="en-GB" sz="1100" b="1"/>
          </a:p>
        </p:txBody>
      </p:sp>
      <p:pic>
        <p:nvPicPr>
          <p:cNvPr id="4" name="Picture 3"/>
          <p:cNvPicPr/>
          <p:nvPr userDrawn="1"/>
        </p:nvPicPr>
        <p:blipFill>
          <a:blip r:embed="rId2" cstate="print">
            <a:duotone>
              <a:prstClr val="black"/>
              <a:srgbClr val="0070C0">
                <a:tint val="45000"/>
                <a:satMod val="400000"/>
              </a:srgbClr>
            </a:duotone>
          </a:blip>
          <a:srcRect/>
          <a:stretch>
            <a:fillRect/>
          </a:stretch>
        </p:blipFill>
        <p:spPr bwMode="auto">
          <a:xfrm>
            <a:off x="323528" y="5949280"/>
            <a:ext cx="925195" cy="658495"/>
          </a:xfrm>
          <a:prstGeom prst="rect">
            <a:avLst/>
          </a:prstGeom>
          <a:noFill/>
          <a:ln w="9525">
            <a:noFill/>
            <a:miter lim="800000"/>
            <a:headEnd/>
            <a:tailEnd/>
          </a:ln>
        </p:spPr>
      </p:pic>
    </p:spTree>
    <p:extLst>
      <p:ext uri="{BB962C8B-B14F-4D97-AF65-F5344CB8AC3E}">
        <p14:creationId xmlns:p14="http://schemas.microsoft.com/office/powerpoint/2010/main" val="339860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378698" y="6172132"/>
            <a:ext cx="3456384" cy="261610"/>
          </a:xfrm>
          <a:prstGeom prst="rect">
            <a:avLst/>
          </a:prstGeom>
          <a:noFill/>
        </p:spPr>
        <p:txBody>
          <a:bodyPr wrap="square" rtlCol="0">
            <a:spAutoFit/>
          </a:bodyPr>
          <a:lstStyle/>
          <a:p>
            <a:r>
              <a:rPr lang="en-GB" sz="1100" b="1"/>
              <a:t>Wessex  Fetal Medicine</a:t>
            </a:r>
            <a:r>
              <a:rPr lang="en-GB" sz="1100" b="1" baseline="0"/>
              <a:t> Unit</a:t>
            </a:r>
            <a:endParaRPr lang="en-GB" sz="1100" b="1"/>
          </a:p>
        </p:txBody>
      </p:sp>
      <p:pic>
        <p:nvPicPr>
          <p:cNvPr id="3" name="Picture 2"/>
          <p:cNvPicPr/>
          <p:nvPr userDrawn="1"/>
        </p:nvPicPr>
        <p:blipFill>
          <a:blip r:embed="rId2" cstate="print">
            <a:duotone>
              <a:prstClr val="black"/>
              <a:srgbClr val="0070C0">
                <a:tint val="45000"/>
                <a:satMod val="400000"/>
              </a:srgbClr>
            </a:duotone>
          </a:blip>
          <a:srcRect/>
          <a:stretch>
            <a:fillRect/>
          </a:stretch>
        </p:blipFill>
        <p:spPr bwMode="auto">
          <a:xfrm>
            <a:off x="323528" y="5949280"/>
            <a:ext cx="925195" cy="658495"/>
          </a:xfrm>
          <a:prstGeom prst="rect">
            <a:avLst/>
          </a:prstGeom>
          <a:noFill/>
          <a:ln w="9525">
            <a:noFill/>
            <a:miter lim="800000"/>
            <a:headEnd/>
            <a:tailEnd/>
          </a:ln>
        </p:spPr>
      </p:pic>
    </p:spTree>
    <p:extLst>
      <p:ext uri="{BB962C8B-B14F-4D97-AF65-F5344CB8AC3E}">
        <p14:creationId xmlns:p14="http://schemas.microsoft.com/office/powerpoint/2010/main" val="399178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656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118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876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0" descr="G:\Person\Share\Communications\Corporate identity\Logos\UHS logos\Feb 2017 UHS logo FINALS\UHS COL LONG.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81763" y="5838825"/>
            <a:ext cx="2160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7"/>
          <p:cNvSpPr>
            <a:spLocks noChangeArrowheads="1"/>
          </p:cNvSpPr>
          <p:nvPr/>
        </p:nvSpPr>
        <p:spPr bwMode="auto">
          <a:xfrm>
            <a:off x="2771800" y="72008"/>
            <a:ext cx="6227440" cy="3429000"/>
          </a:xfrm>
          <a:prstGeom prst="roundRect">
            <a:avLst>
              <a:gd name="adj" fmla="val 16667"/>
            </a:avLst>
          </a:prstGeom>
          <a:solidFill>
            <a:srgbClr val="4FA6E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endParaRPr lang="en-GB" altLang="en-US"/>
          </a:p>
        </p:txBody>
      </p:sp>
      <p:sp>
        <p:nvSpPr>
          <p:cNvPr id="2052" name="Rectangle 3"/>
          <p:cNvSpPr>
            <a:spLocks noChangeArrowheads="1"/>
          </p:cNvSpPr>
          <p:nvPr/>
        </p:nvSpPr>
        <p:spPr bwMode="auto">
          <a:xfrm>
            <a:off x="3347864" y="476250"/>
            <a:ext cx="54006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a:spcBef>
                <a:spcPct val="0"/>
              </a:spcBef>
            </a:pPr>
            <a:r>
              <a:rPr lang="en-US" sz="4000" dirty="0"/>
              <a:t>Scan findings in complete </a:t>
            </a:r>
          </a:p>
          <a:p>
            <a:pPr algn="ctr">
              <a:spcBef>
                <a:spcPct val="0"/>
              </a:spcBef>
            </a:pPr>
            <a:r>
              <a:rPr lang="en-US" sz="4000" dirty="0"/>
              <a:t>fetal heart block</a:t>
            </a:r>
            <a:endParaRPr lang="en-GB" sz="2400" dirty="0"/>
          </a:p>
        </p:txBody>
      </p:sp>
      <p:sp>
        <p:nvSpPr>
          <p:cNvPr id="2053" name="Rectangle 8"/>
          <p:cNvSpPr>
            <a:spLocks noChangeArrowheads="1"/>
          </p:cNvSpPr>
          <p:nvPr/>
        </p:nvSpPr>
        <p:spPr bwMode="auto">
          <a:xfrm>
            <a:off x="4545667" y="4149080"/>
            <a:ext cx="4321175" cy="137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r" eaLnBrk="1" hangingPunct="1">
              <a:spcBef>
                <a:spcPct val="0"/>
              </a:spcBef>
            </a:pPr>
            <a:r>
              <a:rPr lang="en-GB" altLang="en-US" b="1">
                <a:solidFill>
                  <a:schemeClr val="accent2"/>
                </a:solidFill>
              </a:rPr>
              <a:t>Wessex Fetal Medicine Unit</a:t>
            </a:r>
          </a:p>
          <a:p>
            <a:pPr algn="r" eaLnBrk="1" hangingPunct="1">
              <a:spcBef>
                <a:spcPct val="0"/>
              </a:spcBef>
            </a:pPr>
            <a:r>
              <a:rPr lang="en-GB" altLang="en-US" b="1">
                <a:solidFill>
                  <a:schemeClr val="accent2"/>
                </a:solidFill>
              </a:rPr>
              <a:t>Princess Anne Hospital</a:t>
            </a:r>
          </a:p>
          <a:p>
            <a:pPr algn="r" eaLnBrk="1" hangingPunct="1">
              <a:spcBef>
                <a:spcPct val="0"/>
              </a:spcBef>
            </a:pPr>
            <a:r>
              <a:rPr lang="en-GB" altLang="en-US" b="1">
                <a:solidFill>
                  <a:schemeClr val="accent2"/>
                </a:solidFill>
              </a:rPr>
              <a:t>Southampton </a:t>
            </a:r>
            <a:endParaRPr lang="en-GB" altLang="en-US" sz="2800">
              <a:solidFill>
                <a:schemeClr val="accent2"/>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400" t="10187" r="19248"/>
          <a:stretch/>
        </p:blipFill>
        <p:spPr>
          <a:xfrm flipH="1">
            <a:off x="-4298" y="3429000"/>
            <a:ext cx="3820952" cy="3212976"/>
          </a:xfrm>
          <a:prstGeom prst="rect">
            <a:avLst/>
          </a:prstGeom>
        </p:spPr>
      </p:pic>
      <p:pic>
        <p:nvPicPr>
          <p:cNvPr id="7" name="Picture 6"/>
          <p:cNvPicPr/>
          <p:nvPr/>
        </p:nvPicPr>
        <p:blipFill>
          <a:blip r:embed="rId3" cstate="print">
            <a:duotone>
              <a:prstClr val="black"/>
              <a:srgbClr val="0070C0">
                <a:tint val="45000"/>
                <a:satMod val="400000"/>
              </a:srgbClr>
            </a:duotone>
          </a:blip>
          <a:srcRect/>
          <a:stretch>
            <a:fillRect/>
          </a:stretch>
        </p:blipFill>
        <p:spPr bwMode="auto">
          <a:xfrm>
            <a:off x="4067944" y="4837348"/>
            <a:ext cx="1523078" cy="10864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Pathology</a:t>
            </a:r>
          </a:p>
        </p:txBody>
      </p:sp>
      <p:sp>
        <p:nvSpPr>
          <p:cNvPr id="3" name="Content Placeholder 2"/>
          <p:cNvSpPr>
            <a:spLocks noGrp="1"/>
          </p:cNvSpPr>
          <p:nvPr>
            <p:ph idx="1"/>
          </p:nvPr>
        </p:nvSpPr>
        <p:spPr>
          <a:xfrm>
            <a:off x="685800" y="1412776"/>
            <a:ext cx="7772400" cy="4038600"/>
          </a:xfrm>
        </p:spPr>
        <p:txBody>
          <a:bodyPr/>
          <a:lstStyle/>
          <a:p>
            <a:r>
              <a:rPr lang="en-GB" sz="2000" dirty="0"/>
              <a:t>Heart rate usually set by the pacemaker in the right atrium</a:t>
            </a:r>
          </a:p>
          <a:p>
            <a:endParaRPr lang="en-GB" sz="300" dirty="0"/>
          </a:p>
          <a:p>
            <a:r>
              <a:rPr lang="en-GB" sz="2000" dirty="0"/>
              <a:t>Atria and ventricles are electrically disconnected except at the AV node which transmits pulsation:  1:1 transmission.  </a:t>
            </a:r>
          </a:p>
          <a:p>
            <a:endParaRPr lang="en-GB" sz="200" dirty="0"/>
          </a:p>
          <a:p>
            <a:r>
              <a:rPr lang="en-GB" sz="2000" dirty="0"/>
              <a:t>Ventricle rate = atrial</a:t>
            </a:r>
          </a:p>
          <a:p>
            <a:pPr marL="0" indent="0">
              <a:buNone/>
            </a:pPr>
            <a:endParaRPr lang="en-GB" sz="2000" dirty="0"/>
          </a:p>
        </p:txBody>
      </p:sp>
      <p:pic>
        <p:nvPicPr>
          <p:cNvPr id="5" name="Picture 4">
            <a:extLst>
              <a:ext uri="{FF2B5EF4-FFF2-40B4-BE49-F238E27FC236}">
                <a16:creationId xmlns:a16="http://schemas.microsoft.com/office/drawing/2014/main" id="{39400802-9DD7-45C8-9A80-7524B557C292}"/>
              </a:ext>
            </a:extLst>
          </p:cNvPr>
          <p:cNvPicPr>
            <a:picLocks noChangeAspect="1"/>
          </p:cNvPicPr>
          <p:nvPr/>
        </p:nvPicPr>
        <p:blipFill>
          <a:blip r:embed="rId2"/>
          <a:stretch>
            <a:fillRect/>
          </a:stretch>
        </p:blipFill>
        <p:spPr>
          <a:xfrm>
            <a:off x="1905000" y="2964160"/>
            <a:ext cx="5317066" cy="3859160"/>
          </a:xfrm>
          <a:prstGeom prst="rect">
            <a:avLst/>
          </a:prstGeom>
        </p:spPr>
      </p:pic>
      <p:cxnSp>
        <p:nvCxnSpPr>
          <p:cNvPr id="9" name="Straight Connector 8">
            <a:extLst>
              <a:ext uri="{FF2B5EF4-FFF2-40B4-BE49-F238E27FC236}">
                <a16:creationId xmlns:a16="http://schemas.microsoft.com/office/drawing/2014/main" id="{B186A063-338C-E209-6FED-BCE133F7A0B0}"/>
              </a:ext>
            </a:extLst>
          </p:cNvPr>
          <p:cNvCxnSpPr/>
          <p:nvPr/>
        </p:nvCxnSpPr>
        <p:spPr bwMode="auto">
          <a:xfrm flipV="1">
            <a:off x="3081867" y="4741335"/>
            <a:ext cx="1278465" cy="829732"/>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45ABA21C-DED0-DD72-DA89-E2C0173076D4}"/>
              </a:ext>
            </a:extLst>
          </p:cNvPr>
          <p:cNvCxnSpPr/>
          <p:nvPr/>
        </p:nvCxnSpPr>
        <p:spPr bwMode="auto">
          <a:xfrm flipV="1">
            <a:off x="4445000" y="3835400"/>
            <a:ext cx="973667" cy="753533"/>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198998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Pathology</a:t>
            </a:r>
          </a:p>
        </p:txBody>
      </p:sp>
      <p:sp>
        <p:nvSpPr>
          <p:cNvPr id="3" name="Content Placeholder 2"/>
          <p:cNvSpPr>
            <a:spLocks noGrp="1"/>
          </p:cNvSpPr>
          <p:nvPr>
            <p:ph idx="1"/>
          </p:nvPr>
        </p:nvSpPr>
        <p:spPr>
          <a:xfrm>
            <a:off x="685800" y="1243447"/>
            <a:ext cx="7772400" cy="4038600"/>
          </a:xfrm>
        </p:spPr>
        <p:txBody>
          <a:bodyPr/>
          <a:lstStyle/>
          <a:p>
            <a:r>
              <a:rPr lang="en-GB" sz="2000" dirty="0"/>
              <a:t>Complete heart block occurs when the AV node is damaged so the ventricles beat at their own natural rhythm: in fetuses this is usually 50 to 60bpm</a:t>
            </a:r>
          </a:p>
          <a:p>
            <a:endParaRPr lang="en-GB" sz="1050" dirty="0"/>
          </a:p>
          <a:p>
            <a:r>
              <a:rPr lang="en-GB" sz="2000" dirty="0"/>
              <a:t>In fetuses with structurally normal hearts AV node damage is nearly always due to autoimmune antibodies (anti-Ro or anti-La)</a:t>
            </a:r>
          </a:p>
          <a:p>
            <a:pPr marL="0" indent="0">
              <a:buNone/>
            </a:pPr>
            <a:endParaRPr lang="en-GB" sz="2000" dirty="0"/>
          </a:p>
        </p:txBody>
      </p:sp>
      <p:pic>
        <p:nvPicPr>
          <p:cNvPr id="5" name="Picture 4">
            <a:extLst>
              <a:ext uri="{FF2B5EF4-FFF2-40B4-BE49-F238E27FC236}">
                <a16:creationId xmlns:a16="http://schemas.microsoft.com/office/drawing/2014/main" id="{39400802-9DD7-45C8-9A80-7524B557C292}"/>
              </a:ext>
            </a:extLst>
          </p:cNvPr>
          <p:cNvPicPr>
            <a:picLocks noChangeAspect="1"/>
          </p:cNvPicPr>
          <p:nvPr/>
        </p:nvPicPr>
        <p:blipFill rotWithShape="1">
          <a:blip r:embed="rId2"/>
          <a:srcRect t="2831"/>
          <a:stretch/>
        </p:blipFill>
        <p:spPr>
          <a:xfrm>
            <a:off x="1905000" y="3090333"/>
            <a:ext cx="5317066" cy="3749920"/>
          </a:xfrm>
          <a:prstGeom prst="rect">
            <a:avLst/>
          </a:prstGeom>
        </p:spPr>
      </p:pic>
      <p:sp>
        <p:nvSpPr>
          <p:cNvPr id="4" name="Multiplication Sign 3">
            <a:extLst>
              <a:ext uri="{FF2B5EF4-FFF2-40B4-BE49-F238E27FC236}">
                <a16:creationId xmlns:a16="http://schemas.microsoft.com/office/drawing/2014/main" id="{2C3BB265-6448-349C-4040-F5E24F7B473F}"/>
              </a:ext>
            </a:extLst>
          </p:cNvPr>
          <p:cNvSpPr/>
          <p:nvPr/>
        </p:nvSpPr>
        <p:spPr bwMode="auto">
          <a:xfrm>
            <a:off x="3750733" y="4233334"/>
            <a:ext cx="1126066" cy="956732"/>
          </a:xfrm>
          <a:prstGeom prst="mathMultiply">
            <a:avLst/>
          </a:prstGeom>
          <a:solidFill>
            <a:srgbClr val="FF0000"/>
          </a:solidFill>
          <a:ln>
            <a:solidFill>
              <a:schemeClr val="accent1"/>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637796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Typical presentation</a:t>
            </a:r>
            <a:endParaRPr lang="en-US" sz="3600" dirty="0"/>
          </a:p>
        </p:txBody>
      </p:sp>
      <p:sp>
        <p:nvSpPr>
          <p:cNvPr id="5124" name="Rectangle 3"/>
          <p:cNvSpPr>
            <a:spLocks noGrp="1" noChangeArrowheads="1"/>
          </p:cNvSpPr>
          <p:nvPr>
            <p:ph type="body" idx="1"/>
          </p:nvPr>
        </p:nvSpPr>
        <p:spPr/>
        <p:txBody>
          <a:bodyPr/>
          <a:lstStyle/>
          <a:p>
            <a:r>
              <a:rPr lang="en-US" sz="2000" dirty="0"/>
              <a:t>Complete heart block most commonly develops around 24 to 30 weeks. </a:t>
            </a:r>
          </a:p>
          <a:p>
            <a:pPr marL="0" indent="0">
              <a:buNone/>
            </a:pPr>
            <a:endParaRPr lang="en-US" sz="1200" dirty="0"/>
          </a:p>
          <a:p>
            <a:r>
              <a:rPr lang="en-US" sz="2000" dirty="0"/>
              <a:t>Typical presentation: at routine midwifery check (often 28 weeks) with normally grown and active fetus FH heard to be &lt;60bpm</a:t>
            </a:r>
          </a:p>
          <a:p>
            <a:endParaRPr lang="en-US" sz="1200" dirty="0"/>
          </a:p>
          <a:p>
            <a:r>
              <a:rPr lang="en-US" sz="2000" dirty="0"/>
              <a:t>On arrival at hospital FH continues at similar rate</a:t>
            </a:r>
          </a:p>
          <a:p>
            <a:endParaRPr lang="en-US" sz="1200" dirty="0"/>
          </a:p>
          <a:p>
            <a:r>
              <a:rPr lang="en-US" sz="2000" dirty="0"/>
              <a:t>This often results in emergency CS for “fetal distress” in very premature fetus with no steroid preparation, resulting in poor outcome</a:t>
            </a:r>
          </a:p>
          <a:p>
            <a:endParaRPr lang="en-US" sz="2400" dirty="0"/>
          </a:p>
        </p:txBody>
      </p:sp>
    </p:spTree>
    <p:extLst>
      <p:ext uri="{BB962C8B-B14F-4D97-AF65-F5344CB8AC3E}">
        <p14:creationId xmlns:p14="http://schemas.microsoft.com/office/powerpoint/2010/main" val="9815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z="3600" dirty="0"/>
              <a:t>Actions to take</a:t>
            </a:r>
          </a:p>
        </p:txBody>
      </p:sp>
      <p:sp>
        <p:nvSpPr>
          <p:cNvPr id="8196" name="Rectangle 3"/>
          <p:cNvSpPr>
            <a:spLocks noGrp="1" noChangeArrowheads="1"/>
          </p:cNvSpPr>
          <p:nvPr>
            <p:ph type="body" idx="1"/>
          </p:nvPr>
        </p:nvSpPr>
        <p:spPr>
          <a:xfrm>
            <a:off x="627342" y="1166018"/>
            <a:ext cx="8229600" cy="4525963"/>
          </a:xfrm>
        </p:spPr>
        <p:txBody>
          <a:bodyPr/>
          <a:lstStyle/>
          <a:p>
            <a:r>
              <a:rPr lang="en-US" sz="1800" b="1" dirty="0"/>
              <a:t>Stop.  </a:t>
            </a:r>
            <a:r>
              <a:rPr lang="en-US" sz="1800" b="1" u="sng" dirty="0"/>
              <a:t>Think.</a:t>
            </a:r>
            <a:r>
              <a:rPr lang="en-US" sz="1800" b="1" dirty="0"/>
              <a:t>  Assess fetus.  By the time of arrival at hospital after transfer from midwife antenatal visit the bradycardia will usually have continued for at least 30 minutes and if due to fetal distress the baby is unlikely to survive for this length of time</a:t>
            </a:r>
          </a:p>
          <a:p>
            <a:endParaRPr lang="en-US" sz="1200" b="1" u="sng" dirty="0"/>
          </a:p>
          <a:p>
            <a:r>
              <a:rPr lang="en-US" sz="1800" dirty="0"/>
              <a:t>Scan:  examine heart first and compare atrial and ventricular rates – see following slide</a:t>
            </a:r>
          </a:p>
          <a:p>
            <a:endParaRPr lang="en-US" sz="1400" dirty="0"/>
          </a:p>
          <a:p>
            <a:r>
              <a:rPr lang="en-US" sz="1800" dirty="0"/>
              <a:t>In complete heart block atrial rate will be normal (120-160bpm), but ventricular rate slow  (50-60bpm)</a:t>
            </a:r>
          </a:p>
          <a:p>
            <a:endParaRPr lang="en-US" sz="1100" dirty="0"/>
          </a:p>
          <a:p>
            <a:r>
              <a:rPr lang="en-US" sz="1800" dirty="0"/>
              <a:t>Once heart checked note fetal activity, liquor and growth.  All likely to be normal</a:t>
            </a:r>
          </a:p>
          <a:p>
            <a:endParaRPr lang="en-US" sz="1100" dirty="0"/>
          </a:p>
          <a:p>
            <a:r>
              <a:rPr lang="en-US" sz="1800" dirty="0"/>
              <a:t>DO NOT DELIVER – ask for urgent fetal medicine advice</a:t>
            </a:r>
          </a:p>
        </p:txBody>
      </p:sp>
    </p:spTree>
    <p:extLst>
      <p:ext uri="{BB962C8B-B14F-4D97-AF65-F5344CB8AC3E}">
        <p14:creationId xmlns:p14="http://schemas.microsoft.com/office/powerpoint/2010/main" val="343597109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DED0-8445-E460-504F-2948CA8A9644}"/>
              </a:ext>
            </a:extLst>
          </p:cNvPr>
          <p:cNvSpPr>
            <a:spLocks noGrp="1"/>
          </p:cNvSpPr>
          <p:nvPr>
            <p:ph type="title"/>
          </p:nvPr>
        </p:nvSpPr>
        <p:spPr/>
        <p:txBody>
          <a:bodyPr/>
          <a:lstStyle/>
          <a:p>
            <a:r>
              <a:rPr lang="en-GB" dirty="0"/>
              <a:t>Ultrasound appearance</a:t>
            </a:r>
          </a:p>
        </p:txBody>
      </p:sp>
      <p:pic>
        <p:nvPicPr>
          <p:cNvPr id="8" name="Heart block">
            <a:hlinkClick r:id="" action="ppaction://media"/>
            <a:extLst>
              <a:ext uri="{FF2B5EF4-FFF2-40B4-BE49-F238E27FC236}">
                <a16:creationId xmlns:a16="http://schemas.microsoft.com/office/drawing/2014/main" id="{32C30DC1-84ED-EBD6-1A65-5EF5D08542FF}"/>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t="15094" b="2"/>
          <a:stretch/>
        </p:blipFill>
        <p:spPr>
          <a:xfrm>
            <a:off x="18372" y="1046376"/>
            <a:ext cx="9125628" cy="5811624"/>
          </a:xfrm>
        </p:spPr>
      </p:pic>
      <p:sp>
        <p:nvSpPr>
          <p:cNvPr id="9" name="TextBox 8">
            <a:extLst>
              <a:ext uri="{FF2B5EF4-FFF2-40B4-BE49-F238E27FC236}">
                <a16:creationId xmlns:a16="http://schemas.microsoft.com/office/drawing/2014/main" id="{38F8FBE9-86F3-61B4-755C-5D606F43BE2D}"/>
              </a:ext>
            </a:extLst>
          </p:cNvPr>
          <p:cNvSpPr txBox="1">
            <a:spLocks/>
          </p:cNvSpPr>
          <p:nvPr/>
        </p:nvSpPr>
        <p:spPr>
          <a:xfrm>
            <a:off x="5795639" y="2205344"/>
            <a:ext cx="2166150" cy="369332"/>
          </a:xfrm>
          <a:prstGeom prst="rect">
            <a:avLst/>
          </a:prstGeom>
          <a:noFill/>
        </p:spPr>
        <p:txBody>
          <a:bodyPr wrap="square" rtlCol="0">
            <a:spAutoFit/>
          </a:bodyPr>
          <a:lstStyle/>
          <a:p>
            <a:r>
              <a:rPr lang="en-GB" dirty="0">
                <a:solidFill>
                  <a:schemeClr val="bg1"/>
                </a:solidFill>
              </a:rPr>
              <a:t>Slow ventricle rate</a:t>
            </a:r>
          </a:p>
        </p:txBody>
      </p:sp>
      <p:sp>
        <p:nvSpPr>
          <p:cNvPr id="10" name="TextBox 9">
            <a:extLst>
              <a:ext uri="{FF2B5EF4-FFF2-40B4-BE49-F238E27FC236}">
                <a16:creationId xmlns:a16="http://schemas.microsoft.com/office/drawing/2014/main" id="{EDF44713-40B0-38EB-92AD-3A7FCDC1D200}"/>
              </a:ext>
            </a:extLst>
          </p:cNvPr>
          <p:cNvSpPr txBox="1">
            <a:spLocks/>
          </p:cNvSpPr>
          <p:nvPr/>
        </p:nvSpPr>
        <p:spPr>
          <a:xfrm>
            <a:off x="1244354" y="5823012"/>
            <a:ext cx="2166150" cy="369332"/>
          </a:xfrm>
          <a:prstGeom prst="rect">
            <a:avLst/>
          </a:prstGeom>
          <a:noFill/>
        </p:spPr>
        <p:txBody>
          <a:bodyPr wrap="square" rtlCol="0">
            <a:spAutoFit/>
          </a:bodyPr>
          <a:lstStyle/>
          <a:p>
            <a:r>
              <a:rPr lang="en-GB" dirty="0">
                <a:solidFill>
                  <a:schemeClr val="bg1"/>
                </a:solidFill>
              </a:rPr>
              <a:t>Normal atrial rate</a:t>
            </a:r>
          </a:p>
        </p:txBody>
      </p:sp>
      <p:cxnSp>
        <p:nvCxnSpPr>
          <p:cNvPr id="12" name="Straight Arrow Connector 11">
            <a:extLst>
              <a:ext uri="{FF2B5EF4-FFF2-40B4-BE49-F238E27FC236}">
                <a16:creationId xmlns:a16="http://schemas.microsoft.com/office/drawing/2014/main" id="{F5A7E508-788E-9CED-E44F-AE104F46A9BE}"/>
              </a:ext>
            </a:extLst>
          </p:cNvPr>
          <p:cNvCxnSpPr>
            <a:cxnSpLocks/>
          </p:cNvCxnSpPr>
          <p:nvPr/>
        </p:nvCxnSpPr>
        <p:spPr bwMode="auto">
          <a:xfrm flipH="1">
            <a:off x="5370990" y="2626960"/>
            <a:ext cx="1592061" cy="38257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681C3DC-42EC-9FEA-0561-E543DCF276B1}"/>
              </a:ext>
            </a:extLst>
          </p:cNvPr>
          <p:cNvCxnSpPr>
            <a:cxnSpLocks/>
          </p:cNvCxnSpPr>
          <p:nvPr/>
        </p:nvCxnSpPr>
        <p:spPr bwMode="auto">
          <a:xfrm flipV="1">
            <a:off x="3225552" y="5219330"/>
            <a:ext cx="751644" cy="78834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7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9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Conclusion</a:t>
            </a:r>
          </a:p>
        </p:txBody>
      </p:sp>
      <p:sp>
        <p:nvSpPr>
          <p:cNvPr id="3" name="Content Placeholder 2"/>
          <p:cNvSpPr>
            <a:spLocks noGrp="1"/>
          </p:cNvSpPr>
          <p:nvPr>
            <p:ph idx="1"/>
          </p:nvPr>
        </p:nvSpPr>
        <p:spPr/>
        <p:txBody>
          <a:bodyPr/>
          <a:lstStyle/>
          <a:p>
            <a:r>
              <a:rPr lang="en-GB" sz="2400" dirty="0"/>
              <a:t>All labour ward consultants or senior registrars should know and be able to identify the features of complete heart block to avoid inappropriate and damaging urgent premature delivery</a:t>
            </a:r>
          </a:p>
          <a:p>
            <a:endParaRPr lang="en-GB" sz="2400" dirty="0"/>
          </a:p>
          <a:p>
            <a:r>
              <a:rPr lang="en-GB" sz="2400" u="sng" dirty="0"/>
              <a:t>If in doubt telephone fetal medicine for advice</a:t>
            </a:r>
          </a:p>
        </p:txBody>
      </p:sp>
    </p:spTree>
    <p:extLst>
      <p:ext uri="{BB962C8B-B14F-4D97-AF65-F5344CB8AC3E}">
        <p14:creationId xmlns:p14="http://schemas.microsoft.com/office/powerpoint/2010/main" val="2087240297"/>
      </p:ext>
    </p:extLst>
  </p:cSld>
  <p:clrMapOvr>
    <a:masterClrMapping/>
  </p:clrMapOvr>
</p:sld>
</file>

<file path=ppt/theme/theme1.xml><?xml version="1.0" encoding="utf-8"?>
<a:theme xmlns:a="http://schemas.openxmlformats.org/drawingml/2006/main" name="Fetal Medicine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Fetal Medicine template</Template>
  <TotalTime>542</TotalTime>
  <Words>326</Words>
  <Application>Microsoft Office PowerPoint</Application>
  <PresentationFormat>On-screen Show (4:3)</PresentationFormat>
  <Paragraphs>40</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vt:lpstr>
      <vt:lpstr>Fetal Medicine template</vt:lpstr>
      <vt:lpstr>PowerPoint Presentation</vt:lpstr>
      <vt:lpstr>Pathology</vt:lpstr>
      <vt:lpstr>Pathology</vt:lpstr>
      <vt:lpstr>Typical presentation</vt:lpstr>
      <vt:lpstr>Actions to take</vt:lpstr>
      <vt:lpstr>Ultrasound appearance</vt:lpstr>
      <vt:lpstr>Conclusion</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Howe, David</dc:creator>
  <cp:lastModifiedBy>Green, Holly</cp:lastModifiedBy>
  <cp:revision>4</cp:revision>
  <dcterms:created xsi:type="dcterms:W3CDTF">2021-04-22T13:24:32Z</dcterms:created>
  <dcterms:modified xsi:type="dcterms:W3CDTF">2023-06-14T13:11:23Z</dcterms:modified>
</cp:coreProperties>
</file>