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12"/>
  </p:notesMasterIdLst>
  <p:sldIdLst>
    <p:sldId id="299" r:id="rId2"/>
    <p:sldId id="311" r:id="rId3"/>
    <p:sldId id="325" r:id="rId4"/>
    <p:sldId id="322" r:id="rId5"/>
    <p:sldId id="323" r:id="rId6"/>
    <p:sldId id="321" r:id="rId7"/>
    <p:sldId id="324" r:id="rId8"/>
    <p:sldId id="326" r:id="rId9"/>
    <p:sldId id="327" r:id="rId10"/>
    <p:sldId id="307" r:id="rId11"/>
  </p:sldIdLst>
  <p:sldSz cx="12192000" cy="6858000"/>
  <p:notesSz cx="6805613" cy="99441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B"/>
    <a:srgbClr val="329596"/>
    <a:srgbClr val="7665CB"/>
    <a:srgbClr val="46B5E4"/>
    <a:srgbClr val="818383"/>
    <a:srgbClr val="004C84"/>
    <a:srgbClr val="007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6" autoAdjust="0"/>
    <p:restoredTop sz="65517"/>
  </p:normalViewPr>
  <p:slideViewPr>
    <p:cSldViewPr snapToGrid="0" snapToObjects="1">
      <p:cViewPr varScale="1">
        <p:scale>
          <a:sx n="70" d="100"/>
          <a:sy n="70" d="100"/>
        </p:scale>
        <p:origin x="66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60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16F4E-B175-3C4B-94B5-E47C7C34F718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94853-4BA2-DC4D-ACEC-B0B0ADD5A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4853-4BA2-DC4D-ACEC-B0B0ADD5A2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4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but hopefully only in the documentation and handover</a:t>
            </a:r>
          </a:p>
          <a:p>
            <a:r>
              <a:rPr lang="en-US" baseline="0" dirty="0" smtClean="0"/>
              <a:t>Focus </a:t>
            </a:r>
            <a:r>
              <a:rPr lang="en-US" baseline="0" smtClean="0"/>
              <a:t>on regular catch ups</a:t>
            </a:r>
            <a:endParaRPr lang="en-US" baseline="0" dirty="0" smtClean="0"/>
          </a:p>
          <a:p>
            <a:r>
              <a:rPr lang="en-US" dirty="0" smtClean="0"/>
              <a:t>This is a joint resource for both trainees and trainers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4853-4BA2-DC4D-ACEC-B0B0ADD5A26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5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Who has seen this?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Monthly</a:t>
            </a:r>
            <a:r>
              <a:rPr lang="en-US" baseline="0" dirty="0" smtClean="0"/>
              <a:t> contacts – focus on frequency rather than length.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Changed in response to trainees that report regular contact with ES with high-quality feedback is beneficial.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Trainee –led – decide what want to discuss and document following.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Most will be face to face but could be via </a:t>
            </a:r>
            <a:r>
              <a:rPr lang="en-US" baseline="0" dirty="0" err="1" smtClean="0"/>
              <a:t>facetime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Some informal, others formal i.e. induction and pre-ARCP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ES better </a:t>
            </a:r>
            <a:r>
              <a:rPr lang="en-US" baseline="0" dirty="0" smtClean="0"/>
              <a:t>informed to make a global </a:t>
            </a:r>
            <a:r>
              <a:rPr lang="en-US" baseline="0" dirty="0" err="1" smtClean="0"/>
              <a:t>judgement</a:t>
            </a:r>
            <a:endParaRPr lang="en-US" baseline="0" dirty="0" smtClean="0"/>
          </a:p>
          <a:p>
            <a:r>
              <a:rPr lang="en-US" baseline="0" dirty="0" smtClean="0"/>
              <a:t>Central </a:t>
            </a:r>
            <a:r>
              <a:rPr lang="en-US" baseline="0" dirty="0" smtClean="0"/>
              <a:t>to ES cycle is the PDP</a:t>
            </a:r>
          </a:p>
          <a:p>
            <a:r>
              <a:rPr lang="en-US" baseline="0" dirty="0" smtClean="0"/>
              <a:t>Talk through the year – induction, making a PDP, types of </a:t>
            </a:r>
            <a:r>
              <a:rPr lang="en-US" baseline="0" dirty="0" smtClean="0"/>
              <a:t>meetings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should be interactive animation within e portfolio – is on </a:t>
            </a:r>
            <a:r>
              <a:rPr lang="en-US" baseline="0" dirty="0" err="1" smtClean="0"/>
              <a:t>elearning</a:t>
            </a:r>
            <a:r>
              <a:rPr lang="en-US" baseline="0" dirty="0" smtClean="0"/>
              <a:t>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4853-4BA2-DC4D-ACEC-B0B0ADD5A2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4853-4BA2-DC4D-ACEC-B0B0ADD5A2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7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 use PDP currently?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consultants use and FY use them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Interestingly that despite lots of emphasis put on the PDP, not easily found on </a:t>
            </a:r>
            <a:r>
              <a:rPr lang="en-US" baseline="0" dirty="0" err="1" smtClean="0"/>
              <a:t>eportfolio</a:t>
            </a:r>
            <a:r>
              <a:rPr lang="en-US" baseline="0" dirty="0" smtClean="0"/>
              <a:t> - Fay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4853-4BA2-DC4D-ACEC-B0B0ADD5A2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4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 on continuously</a:t>
            </a:r>
          </a:p>
          <a:p>
            <a:r>
              <a:rPr lang="en-US" dirty="0" smtClean="0"/>
              <a:t>Prepare the action</a:t>
            </a:r>
          </a:p>
          <a:p>
            <a:r>
              <a:rPr lang="en-US" dirty="0" smtClean="0"/>
              <a:t>Create the action with objectives</a:t>
            </a:r>
          </a:p>
          <a:p>
            <a:r>
              <a:rPr lang="en-US" dirty="0" smtClean="0"/>
              <a:t>Get outcome</a:t>
            </a:r>
          </a:p>
          <a:p>
            <a:r>
              <a:rPr lang="en-US" dirty="0" smtClean="0"/>
              <a:t>Review</a:t>
            </a:r>
          </a:p>
          <a:p>
            <a:endParaRPr lang="en-US" dirty="0" smtClean="0"/>
          </a:p>
          <a:p>
            <a:r>
              <a:rPr lang="en-US" dirty="0" smtClean="0"/>
              <a:t>Cycle goes on throughout year</a:t>
            </a:r>
          </a:p>
          <a:p>
            <a:r>
              <a:rPr lang="en-US" dirty="0" smtClean="0"/>
              <a:t>Matrix to identify essential tasks</a:t>
            </a:r>
          </a:p>
          <a:p>
            <a:r>
              <a:rPr lang="en-US" dirty="0" smtClean="0"/>
              <a:t>Don’t have to have a PDP for</a:t>
            </a:r>
            <a:r>
              <a:rPr lang="en-US" baseline="0" dirty="0" smtClean="0"/>
              <a:t> each </a:t>
            </a:r>
            <a:r>
              <a:rPr lang="en-US" baseline="0" dirty="0" err="1" smtClean="0"/>
              <a:t>CiP</a:t>
            </a:r>
            <a:endParaRPr lang="en-US" baseline="0" dirty="0" smtClean="0"/>
          </a:p>
          <a:p>
            <a:r>
              <a:rPr lang="en-US" baseline="0" dirty="0" smtClean="0"/>
              <a:t>Cam be more individual rather than directly linked to curriculum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time management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4853-4BA2-DC4D-ACEC-B0B0ADD5A2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13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Trainee led</a:t>
            </a:r>
          </a:p>
          <a:p>
            <a:r>
              <a:rPr lang="en-US" dirty="0" smtClean="0"/>
              <a:t>Trainee complete </a:t>
            </a:r>
            <a:r>
              <a:rPr lang="en-US" dirty="0" err="1" smtClean="0"/>
              <a:t>CiP</a:t>
            </a:r>
            <a:r>
              <a:rPr lang="en-US" dirty="0" smtClean="0"/>
              <a:t> assessment following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4853-4BA2-DC4D-ACEC-B0B0ADD5A2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5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up form ARCP – any actions?</a:t>
            </a:r>
          </a:p>
          <a:p>
            <a:r>
              <a:rPr lang="en-US" dirty="0" smtClean="0"/>
              <a:t>May be difficult for Sept – need to book in early!</a:t>
            </a:r>
          </a:p>
          <a:p>
            <a:endParaRPr lang="en-US" dirty="0" smtClean="0"/>
          </a:p>
          <a:p>
            <a:r>
              <a:rPr lang="en-US" dirty="0" smtClean="0"/>
              <a:t>Handover for next ES – are there things that need concentrating 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4853-4BA2-DC4D-ACEC-B0B0ADD5A2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3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 to training meetings</a:t>
            </a:r>
          </a:p>
          <a:p>
            <a:r>
              <a:rPr lang="en-US" dirty="0" smtClean="0"/>
              <a:t>Use to prompt what paperwork and prep needs to be done OOP/ mat eave/ planned sick leave</a:t>
            </a:r>
          </a:p>
          <a:p>
            <a:r>
              <a:rPr lang="en-US" dirty="0" smtClean="0"/>
              <a:t>Is trainee happy for contact during leave?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4853-4BA2-DC4D-ACEC-B0B0ADD5A26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2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94853-4BA2-DC4D-ACEC-B0B0ADD5A26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5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4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5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8A02C3-06AB-BB4F-95DA-605EB0C85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23598"/>
            <a:ext cx="12192000" cy="6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slide with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2202ED-06D3-8844-9F01-BB40B9002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8574"/>
            <a:ext cx="12192000" cy="7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2202ED-06D3-8844-9F01-BB40B9002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8574"/>
            <a:ext cx="12192000" cy="779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79" y="4363016"/>
            <a:ext cx="4291344" cy="13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4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6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4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1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A813-FD79-6645-9E00-B6720C5C71A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90DEE-4E66-3641-A6F4-3B1373864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678" y="86077"/>
            <a:ext cx="3102321" cy="9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650" r:id="rId12"/>
    <p:sldLayoutId id="2147483649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Role of the Educational Supervisor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93356"/>
            <a:ext cx="9144000" cy="17342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Curriculum 2019 Training Day</a:t>
            </a:r>
          </a:p>
          <a:p>
            <a:r>
              <a:rPr lang="en-US" sz="3200" dirty="0" smtClean="0"/>
              <a:t>18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October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38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609" y="1058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6B5E4"/>
                </a:solidFill>
                <a:latin typeface="+mn-lt"/>
              </a:rPr>
              <a:t>ES Cycle</a:t>
            </a:r>
            <a:endParaRPr lang="en-US" sz="3200" b="1" dirty="0">
              <a:solidFill>
                <a:srgbClr val="46B5E4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0" y="372813"/>
            <a:ext cx="5678767" cy="6477345"/>
          </a:xfrm>
        </p:spPr>
      </p:pic>
    </p:spTree>
    <p:extLst>
      <p:ext uri="{BB962C8B-B14F-4D97-AF65-F5344CB8AC3E}">
        <p14:creationId xmlns:p14="http://schemas.microsoft.com/office/powerpoint/2010/main" val="1862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03" y="992241"/>
            <a:ext cx="6741994" cy="5260742"/>
          </a:xfrm>
        </p:spPr>
      </p:pic>
      <p:sp>
        <p:nvSpPr>
          <p:cNvPr id="7" name="Line Callout 2 6"/>
          <p:cNvSpPr/>
          <p:nvPr/>
        </p:nvSpPr>
        <p:spPr>
          <a:xfrm>
            <a:off x="8532978" y="1489202"/>
            <a:ext cx="3548418" cy="1726021"/>
          </a:xfrm>
          <a:prstGeom prst="borderCallout2">
            <a:avLst>
              <a:gd name="adj1" fmla="val 3156"/>
              <a:gd name="adj2" fmla="val 3607"/>
              <a:gd name="adj3" fmla="val -4"/>
              <a:gd name="adj4" fmla="val -249"/>
              <a:gd name="adj5" fmla="val 14969"/>
              <a:gd name="adj6" fmla="val -21461"/>
            </a:avLst>
          </a:prstGeom>
          <a:solidFill>
            <a:srgbClr val="7665CB"/>
          </a:solidFill>
          <a:ln w="50800" cap="rnd">
            <a:solidFill>
              <a:srgbClr val="766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Before meeting: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Consider </a:t>
            </a:r>
            <a:r>
              <a:rPr lang="en-US" sz="2400" dirty="0" err="1" smtClean="0"/>
              <a:t>CiP</a:t>
            </a:r>
            <a:r>
              <a:rPr lang="en-US" sz="2400" dirty="0" smtClean="0"/>
              <a:t> progress</a:t>
            </a:r>
          </a:p>
          <a:p>
            <a:pPr algn="ctr"/>
            <a:r>
              <a:rPr lang="en-US" sz="2400" dirty="0" smtClean="0"/>
              <a:t>Update PDP</a:t>
            </a:r>
            <a:endParaRPr lang="en-US" sz="2400" dirty="0"/>
          </a:p>
        </p:txBody>
      </p:sp>
      <p:sp>
        <p:nvSpPr>
          <p:cNvPr id="6" name="Line Callout 1 5"/>
          <p:cNvSpPr/>
          <p:nvPr/>
        </p:nvSpPr>
        <p:spPr>
          <a:xfrm>
            <a:off x="838200" y="1072674"/>
            <a:ext cx="1316736" cy="833056"/>
          </a:xfrm>
          <a:prstGeom prst="borderCallout1">
            <a:avLst>
              <a:gd name="adj1" fmla="val 3383"/>
              <a:gd name="adj2" fmla="val 95834"/>
              <a:gd name="adj3" fmla="val 81766"/>
              <a:gd name="adj4" fmla="val 242223"/>
            </a:avLst>
          </a:prstGeom>
          <a:solidFill>
            <a:srgbClr val="329596"/>
          </a:solidFill>
          <a:ln w="38100" cap="rnd">
            <a:solidFill>
              <a:srgbClr val="329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Within 2 weeks</a:t>
            </a:r>
            <a:endParaRPr lang="en-US" sz="2400" dirty="0"/>
          </a:p>
        </p:txBody>
      </p:sp>
      <p:sp>
        <p:nvSpPr>
          <p:cNvPr id="8" name="Line Callout 1 7"/>
          <p:cNvSpPr/>
          <p:nvPr/>
        </p:nvSpPr>
        <p:spPr>
          <a:xfrm>
            <a:off x="110604" y="3622612"/>
            <a:ext cx="3473844" cy="2906204"/>
          </a:xfrm>
          <a:prstGeom prst="borderCallout1">
            <a:avLst>
              <a:gd name="adj1" fmla="val 1080"/>
              <a:gd name="adj2" fmla="val 99460"/>
              <a:gd name="adj3" fmla="val 27423"/>
              <a:gd name="adj4" fmla="val 130754"/>
            </a:avLst>
          </a:prstGeom>
          <a:solidFill>
            <a:srgbClr val="FFC000"/>
          </a:solidFill>
          <a:ln w="381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Review handover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Review PDP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Review </a:t>
            </a:r>
            <a:r>
              <a:rPr lang="en-US" sz="2400" dirty="0" err="1" smtClean="0"/>
              <a:t>CiP</a:t>
            </a:r>
            <a:r>
              <a:rPr lang="en-US" sz="2400" dirty="0" smtClean="0"/>
              <a:t> progress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Discuss career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Pastoral concerns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Update PDP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Sign educational agreement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51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9" y="119655"/>
            <a:ext cx="8804863" cy="6658060"/>
          </a:xfrm>
        </p:spPr>
      </p:pic>
    </p:spTree>
    <p:extLst>
      <p:ext uri="{BB962C8B-B14F-4D97-AF65-F5344CB8AC3E}">
        <p14:creationId xmlns:p14="http://schemas.microsoft.com/office/powerpoint/2010/main" val="12613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703"/>
            <a:ext cx="8463363" cy="6431011"/>
          </a:xfrm>
        </p:spPr>
      </p:pic>
      <p:sp>
        <p:nvSpPr>
          <p:cNvPr id="5" name="Line Callout 1 4"/>
          <p:cNvSpPr/>
          <p:nvPr/>
        </p:nvSpPr>
        <p:spPr>
          <a:xfrm>
            <a:off x="7689558" y="3403208"/>
            <a:ext cx="4362234" cy="2760091"/>
          </a:xfrm>
          <a:prstGeom prst="borderCallout1">
            <a:avLst>
              <a:gd name="adj1" fmla="val 48566"/>
              <a:gd name="adj2" fmla="val -286"/>
              <a:gd name="adj3" fmla="val 49554"/>
              <a:gd name="adj4" fmla="val 1138"/>
            </a:avLst>
          </a:prstGeom>
          <a:solidFill>
            <a:srgbClr val="329596"/>
          </a:solidFill>
          <a:ln w="38100" cap="rnd">
            <a:solidFill>
              <a:srgbClr val="329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Task specific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Use matrix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Updated whenever need for development identified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Short &amp; long term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Can run across training years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4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8" y="187893"/>
            <a:ext cx="8772408" cy="6700186"/>
          </a:xfrm>
        </p:spPr>
      </p:pic>
      <p:sp>
        <p:nvSpPr>
          <p:cNvPr id="3" name="Line Callout 1 2"/>
          <p:cNvSpPr/>
          <p:nvPr/>
        </p:nvSpPr>
        <p:spPr>
          <a:xfrm>
            <a:off x="198120" y="1027906"/>
            <a:ext cx="1594104" cy="840014"/>
          </a:xfrm>
          <a:prstGeom prst="borderCallout1">
            <a:avLst>
              <a:gd name="adj1" fmla="val 5975"/>
              <a:gd name="adj2" fmla="val 100865"/>
              <a:gd name="adj3" fmla="val -40799"/>
              <a:gd name="adj4" fmla="val 135444"/>
            </a:avLst>
          </a:prstGeom>
          <a:solidFill>
            <a:srgbClr val="329596"/>
          </a:solidFill>
          <a:ln w="38100" cap="rnd">
            <a:solidFill>
              <a:srgbClr val="329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Monthly/ pro-rata</a:t>
            </a:r>
            <a:endParaRPr lang="en-US" sz="2400" dirty="0"/>
          </a:p>
        </p:txBody>
      </p:sp>
      <p:sp>
        <p:nvSpPr>
          <p:cNvPr id="5" name="Line Callout 1 4"/>
          <p:cNvSpPr/>
          <p:nvPr/>
        </p:nvSpPr>
        <p:spPr>
          <a:xfrm>
            <a:off x="7832824" y="3986784"/>
            <a:ext cx="3401568" cy="2194560"/>
          </a:xfrm>
          <a:prstGeom prst="borderCallout1">
            <a:avLst>
              <a:gd name="adj1" fmla="val 1250"/>
              <a:gd name="adj2" fmla="val 807"/>
              <a:gd name="adj3" fmla="val 39167"/>
              <a:gd name="adj4" fmla="val -41021"/>
            </a:avLst>
          </a:prstGeom>
          <a:solidFill>
            <a:srgbClr val="FFC000"/>
          </a:solidFill>
          <a:ln w="381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Good/ bad experiences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/>
              <a:t>CiP</a:t>
            </a:r>
            <a:r>
              <a:rPr lang="en-US" sz="2400" dirty="0" smtClean="0"/>
              <a:t> progress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Review PDP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Wellbeing check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97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5" y="106007"/>
            <a:ext cx="8776058" cy="6650914"/>
          </a:xfrm>
        </p:spPr>
      </p:pic>
      <p:sp>
        <p:nvSpPr>
          <p:cNvPr id="3" name="Line Callout 1 2"/>
          <p:cNvSpPr/>
          <p:nvPr/>
        </p:nvSpPr>
        <p:spPr>
          <a:xfrm>
            <a:off x="531715" y="914400"/>
            <a:ext cx="1463040" cy="776288"/>
          </a:xfrm>
          <a:prstGeom prst="borderCallout1">
            <a:avLst>
              <a:gd name="adj1" fmla="val 4615"/>
              <a:gd name="adj2" fmla="val 100417"/>
              <a:gd name="adj3" fmla="val -12359"/>
              <a:gd name="adj4" fmla="val 140417"/>
            </a:avLst>
          </a:prstGeom>
          <a:solidFill>
            <a:srgbClr val="329596"/>
          </a:solidFill>
          <a:ln w="38100" cap="rnd">
            <a:solidFill>
              <a:srgbClr val="329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Post ARCP</a:t>
            </a:r>
            <a:endParaRPr lang="en-US" sz="2400" dirty="0"/>
          </a:p>
        </p:txBody>
      </p:sp>
      <p:sp>
        <p:nvSpPr>
          <p:cNvPr id="5" name="Line Callout 1 4"/>
          <p:cNvSpPr/>
          <p:nvPr/>
        </p:nvSpPr>
        <p:spPr>
          <a:xfrm>
            <a:off x="7597845" y="3017520"/>
            <a:ext cx="3419856" cy="2633472"/>
          </a:xfrm>
          <a:prstGeom prst="borderCallout1">
            <a:avLst>
              <a:gd name="adj1" fmla="val 0"/>
              <a:gd name="adj2" fmla="val 223"/>
              <a:gd name="adj3" fmla="val 43056"/>
              <a:gd name="adj4" fmla="val -21755"/>
            </a:avLst>
          </a:prstGeom>
          <a:solidFill>
            <a:srgbClr val="FFC000"/>
          </a:solidFill>
          <a:ln w="381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ARCP outcome?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Update PDP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Plans for outcomes running into next training year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Handover to next 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29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6" y="182244"/>
            <a:ext cx="5852205" cy="6567803"/>
          </a:xfrm>
        </p:spPr>
      </p:pic>
      <p:grpSp>
        <p:nvGrpSpPr>
          <p:cNvPr id="8" name="Group 7"/>
          <p:cNvGrpSpPr/>
          <p:nvPr/>
        </p:nvGrpSpPr>
        <p:grpSpPr>
          <a:xfrm>
            <a:off x="5157216" y="1460542"/>
            <a:ext cx="6513089" cy="4537922"/>
            <a:chOff x="5157216" y="1460542"/>
            <a:chExt cx="6513089" cy="45379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1460542"/>
              <a:ext cx="5269506" cy="4011205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5157216" y="1873569"/>
              <a:ext cx="1298448" cy="4124895"/>
            </a:xfrm>
            <a:prstGeom prst="line">
              <a:avLst/>
            </a:prstGeom>
            <a:ln w="38100" cap="rnd">
              <a:solidFill>
                <a:srgbClr val="3295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08" y="365125"/>
            <a:ext cx="7612032" cy="57111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990723"/>
            <a:ext cx="7229856" cy="5085530"/>
          </a:xfrm>
          <a:prstGeom prst="rect">
            <a:avLst/>
          </a:prstGeom>
          <a:ln w="12700">
            <a:solidFill>
              <a:srgbClr val="00548B"/>
            </a:solidFill>
          </a:ln>
        </p:spPr>
      </p:pic>
    </p:spTree>
    <p:extLst>
      <p:ext uri="{BB962C8B-B14F-4D97-AF65-F5344CB8AC3E}">
        <p14:creationId xmlns:p14="http://schemas.microsoft.com/office/powerpoint/2010/main" val="11877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62&quot;/&gt;&lt;/object&gt;&lt;object type=&quot;3&quot; unique_id=&quot;10048&quot;&gt;&lt;property id=&quot;20148&quot; value=&quot;5&quot;/&gt;&lt;property id=&quot;20300&quot; value=&quot;Slide 2&quot;/&gt;&lt;property id=&quot;20307&quot; value=&quot;264&quot;/&gt;&lt;/object&gt;&lt;object type=&quot;3&quot; unique_id=&quot;10049&quot;&gt;&lt;property id=&quot;20148&quot; value=&quot;5&quot;/&gt;&lt;property id=&quot;20300&quot; value=&quot;Slide 5&quot;/&gt;&lt;property id=&quot;20307&quot; value=&quot;268&quot;/&gt;&lt;/object&gt;&lt;object type=&quot;3&quot; unique_id=&quot;10050&quot;&gt;&lt;property id=&quot;20148&quot; value=&quot;5&quot;/&gt;&lt;property id=&quot;20300&quot; value=&quot;Slide 8&quot;/&gt;&lt;property id=&quot;20307&quot; value=&quot;269&quot;/&gt;&lt;/object&gt;&lt;object type=&quot;3&quot; unique_id=&quot;10052&quot;&gt;&lt;property id=&quot;20148&quot; value=&quot;5&quot;/&gt;&lt;property id=&quot;20300&quot; value=&quot;Slide 19&quot;/&gt;&lt;property id=&quot;20307&quot; value=&quot;271&quot;/&gt;&lt;/object&gt;&lt;object type=&quot;3&quot; unique_id=&quot;10054&quot;&gt;&lt;property id=&quot;20148&quot; value=&quot;5&quot;/&gt;&lt;property id=&quot;20300&quot; value=&quot;Slide 18&quot;/&gt;&lt;property id=&quot;20307&quot; value=&quot;273&quot;/&gt;&lt;/object&gt;&lt;object type=&quot;3&quot; unique_id=&quot;10275&quot;&gt;&lt;property id=&quot;20148&quot; value=&quot;5&quot;/&gt;&lt;property id=&quot;20300&quot; value=&quot;Slide 3&quot;/&gt;&lt;property id=&quot;20307&quot; value=&quot;275&quot;/&gt;&lt;/object&gt;&lt;object type=&quot;3&quot; unique_id=&quot;10276&quot;&gt;&lt;property id=&quot;20148&quot; value=&quot;5&quot;/&gt;&lt;property id=&quot;20300&quot; value=&quot;Slide 4&quot;/&gt;&lt;property id=&quot;20307&quot; value=&quot;276&quot;/&gt;&lt;/object&gt;&lt;object type=&quot;3&quot; unique_id=&quot;10829&quot;&gt;&lt;property id=&quot;20148&quot; value=&quot;5&quot;/&gt;&lt;property id=&quot;20300&quot; value=&quot;Slide 6&quot;/&gt;&lt;property id=&quot;20307&quot; value=&quot;279&quot;/&gt;&lt;/object&gt;&lt;object type=&quot;3&quot; unique_id=&quot;10830&quot;&gt;&lt;property id=&quot;20148&quot; value=&quot;5&quot;/&gt;&lt;property id=&quot;20300&quot; value=&quot;Slide 7&quot;/&gt;&lt;property id=&quot;20307&quot; value=&quot;280&quot;/&gt;&lt;/object&gt;&lt;object type=&quot;3&quot; unique_id=&quot;10831&quot;&gt;&lt;property id=&quot;20148&quot; value=&quot;5&quot;/&gt;&lt;property id=&quot;20300&quot; value=&quot;Slide 10&quot;/&gt;&lt;property id=&quot;20307&quot; value=&quot;281&quot;/&gt;&lt;/object&gt;&lt;object type=&quot;3&quot; unique_id=&quot;10918&quot;&gt;&lt;property id=&quot;20148&quot; value=&quot;5&quot;/&gt;&lt;property id=&quot;20300&quot; value=&quot;Slide 9&quot;/&gt;&lt;property id=&quot;20307&quot; value=&quot;282&quot;/&gt;&lt;/object&gt;&lt;object type=&quot;3&quot; unique_id=&quot;11126&quot;&gt;&lt;property id=&quot;20148&quot; value=&quot;5&quot;/&gt;&lt;property id=&quot;20300&quot; value=&quot;Slide 11&quot;/&gt;&lt;property id=&quot;20307&quot; value=&quot;285&quot;/&gt;&lt;/object&gt;&lt;object type=&quot;3&quot; unique_id=&quot;11374&quot;&gt;&lt;property id=&quot;20148&quot; value=&quot;5&quot;/&gt;&lt;property id=&quot;20300&quot; value=&quot;Slide 12&quot;/&gt;&lt;property id=&quot;20307&quot; value=&quot;288&quot;/&gt;&lt;/object&gt;&lt;object type=&quot;3&quot; unique_id=&quot;11652&quot;&gt;&lt;property id=&quot;20148&quot; value=&quot;5&quot;/&gt;&lt;property id=&quot;20300&quot; value=&quot;Slide 13&quot;/&gt;&lt;property id=&quot;20307&quot; value=&quot;289&quot;/&gt;&lt;/object&gt;&lt;object type=&quot;3&quot; unique_id=&quot;11653&quot;&gt;&lt;property id=&quot;20148&quot; value=&quot;5&quot;/&gt;&lt;property id=&quot;20300&quot; value=&quot;Slide 14&quot;/&gt;&lt;property id=&quot;20307&quot; value=&quot;290&quot;/&gt;&lt;/object&gt;&lt;object type=&quot;3&quot; unique_id=&quot;11729&quot;&gt;&lt;property id=&quot;20148&quot; value=&quot;5&quot;/&gt;&lt;property id=&quot;20300&quot; value=&quot;Slide 15&quot;/&gt;&lt;property id=&quot;20307&quot; value=&quot;291&quot;/&gt;&lt;/object&gt;&lt;object type=&quot;3&quot; unique_id=&quot;11808&quot;&gt;&lt;property id=&quot;20148&quot; value=&quot;5&quot;/&gt;&lt;property id=&quot;20300&quot; value=&quot;Slide 16&quot;/&gt;&lt;property id=&quot;20307&quot; value=&quot;292&quot;/&gt;&lt;/object&gt;&lt;object type=&quot;3&quot; unique_id=&quot;12106&quot;&gt;&lt;property id=&quot;20148&quot; value=&quot;5&quot;/&gt;&lt;property id=&quot;20300&quot; value=&quot;Slide 17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389</Words>
  <Application>Microsoft Macintosh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Role of the Educational Supervisor</vt:lpstr>
      <vt:lpstr>ES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Cooper</dc:creator>
  <cp:lastModifiedBy>Walker W.</cp:lastModifiedBy>
  <cp:revision>188</cp:revision>
  <cp:lastPrinted>2019-03-19T10:11:17Z</cp:lastPrinted>
  <dcterms:created xsi:type="dcterms:W3CDTF">2018-05-01T11:48:31Z</dcterms:created>
  <dcterms:modified xsi:type="dcterms:W3CDTF">2019-10-17T22:31:09Z</dcterms:modified>
</cp:coreProperties>
</file>