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0" r:id="rId7"/>
    <p:sldId id="259" r:id="rId8"/>
    <p:sldId id="274" r:id="rId9"/>
    <p:sldId id="261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Work Based assessments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other </a:t>
            </a:r>
            <a:r>
              <a:rPr lang="en-GB" dirty="0" smtClean="0"/>
              <a:t>forms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Adam </a:t>
            </a:r>
            <a:r>
              <a:rPr lang="en-GB" dirty="0" err="1" smtClean="0"/>
              <a:t>Naskretski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Self Observation form </a:t>
            </a:r>
          </a:p>
          <a:p>
            <a:r>
              <a:rPr lang="en-GB" dirty="0" smtClean="0"/>
              <a:t>Required to complete a self assessment first</a:t>
            </a:r>
          </a:p>
          <a:p>
            <a:pPr lvl="1"/>
            <a:r>
              <a:rPr lang="en-GB" dirty="0" smtClean="0"/>
              <a:t>Assessors won’t see your self assessment </a:t>
            </a:r>
          </a:p>
          <a:p>
            <a:pPr lvl="1"/>
            <a:r>
              <a:rPr lang="en-GB" dirty="0" smtClean="0"/>
              <a:t>No need to repeat it if sending out more tickets</a:t>
            </a:r>
            <a:endParaRPr lang="en-GB" dirty="0"/>
          </a:p>
          <a:p>
            <a:r>
              <a:rPr lang="en-GB" dirty="0" smtClean="0"/>
              <a:t>Need at least 10 assessors when first sending out</a:t>
            </a:r>
          </a:p>
          <a:p>
            <a:pPr lvl="1"/>
            <a:r>
              <a:rPr lang="en-GB" dirty="0" smtClean="0"/>
              <a:t>More can be added </a:t>
            </a:r>
            <a:r>
              <a:rPr lang="en-GB" dirty="0" smtClean="0"/>
              <a:t>later on</a:t>
            </a:r>
          </a:p>
          <a:p>
            <a:r>
              <a:rPr lang="en-GB" dirty="0" smtClean="0"/>
              <a:t>Same principles apply</a:t>
            </a:r>
          </a:p>
          <a:p>
            <a:pPr lvl="1"/>
            <a:r>
              <a:rPr lang="en-GB" dirty="0" smtClean="0"/>
              <a:t>2 rounds</a:t>
            </a:r>
          </a:p>
          <a:p>
            <a:pPr lvl="1"/>
            <a:r>
              <a:rPr lang="en-GB" dirty="0"/>
              <a:t>Must include a variety of </a:t>
            </a:r>
            <a:r>
              <a:rPr lang="en-GB" dirty="0" smtClean="0"/>
              <a:t>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07506" y="1217052"/>
            <a:ext cx="4754880" cy="52563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Areas of assessment:</a:t>
            </a:r>
          </a:p>
          <a:p>
            <a:pPr lvl="1"/>
            <a:r>
              <a:rPr lang="en-GB" dirty="0"/>
              <a:t>Empathy and respect</a:t>
            </a:r>
          </a:p>
          <a:p>
            <a:pPr lvl="1"/>
            <a:r>
              <a:rPr lang="en-GB" dirty="0"/>
              <a:t>Team Working</a:t>
            </a:r>
          </a:p>
          <a:p>
            <a:pPr lvl="1"/>
            <a:r>
              <a:rPr lang="en-GB" dirty="0"/>
              <a:t>Verbal Communication skills</a:t>
            </a:r>
          </a:p>
          <a:p>
            <a:pPr lvl="1"/>
            <a:r>
              <a:rPr lang="en-GB" dirty="0"/>
              <a:t>Accessibility and Conscientiousness </a:t>
            </a:r>
          </a:p>
          <a:p>
            <a:pPr lvl="1"/>
            <a:r>
              <a:rPr lang="en-GB" dirty="0"/>
              <a:t>Record Keeping </a:t>
            </a:r>
          </a:p>
          <a:p>
            <a:pPr lvl="1"/>
            <a:r>
              <a:rPr lang="en-GB" dirty="0"/>
              <a:t>Organisation and Thoroughness</a:t>
            </a:r>
          </a:p>
          <a:p>
            <a:pPr lvl="1"/>
            <a:r>
              <a:rPr lang="en-GB" dirty="0"/>
              <a:t>Insight</a:t>
            </a:r>
          </a:p>
          <a:p>
            <a:pPr lvl="1"/>
            <a:r>
              <a:rPr lang="en-GB" dirty="0"/>
              <a:t>Clinical Judgement</a:t>
            </a:r>
          </a:p>
          <a:p>
            <a:r>
              <a:rPr lang="en-GB" dirty="0" smtClean="0"/>
              <a:t>Options</a:t>
            </a:r>
            <a:r>
              <a:rPr lang="en-GB" dirty="0"/>
              <a:t>: </a:t>
            </a:r>
            <a:endParaRPr lang="en-GB" b="1" dirty="0"/>
          </a:p>
          <a:p>
            <a:pPr lvl="1"/>
            <a:r>
              <a:rPr lang="en-GB" dirty="0" smtClean="0"/>
              <a:t>Major Concern</a:t>
            </a:r>
          </a:p>
          <a:p>
            <a:pPr lvl="1"/>
            <a:r>
              <a:rPr lang="en-GB" dirty="0" smtClean="0"/>
              <a:t>Some Concern</a:t>
            </a:r>
          </a:p>
          <a:p>
            <a:pPr lvl="1"/>
            <a:r>
              <a:rPr lang="en-GB" dirty="0" smtClean="0"/>
              <a:t>Satisfactory</a:t>
            </a:r>
            <a:endParaRPr lang="en-GB" dirty="0"/>
          </a:p>
          <a:p>
            <a:pPr lvl="1"/>
            <a:r>
              <a:rPr lang="en-GB" dirty="0" smtClean="0"/>
              <a:t>Good</a:t>
            </a:r>
            <a:endParaRPr lang="en-GB" dirty="0"/>
          </a:p>
          <a:p>
            <a:pPr lvl="1"/>
            <a:r>
              <a:rPr lang="en-GB" dirty="0" smtClean="0"/>
              <a:t>Excellent </a:t>
            </a:r>
          </a:p>
        </p:txBody>
      </p:sp>
    </p:spTree>
    <p:extLst>
      <p:ext uri="{BB962C8B-B14F-4D97-AF65-F5344CB8AC3E}">
        <p14:creationId xmlns:p14="http://schemas.microsoft.com/office/powerpoint/2010/main" val="23671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0" t="13315" r="2500" b="7585"/>
          <a:stretch/>
        </p:blipFill>
        <p:spPr>
          <a:xfrm>
            <a:off x="180305" y="585216"/>
            <a:ext cx="11681138" cy="54220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43995" y="4784761"/>
            <a:ext cx="2640169" cy="14484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61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 Log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New format</a:t>
            </a:r>
          </a:p>
          <a:p>
            <a:r>
              <a:rPr lang="en-GB" dirty="0" smtClean="0"/>
              <a:t>Extensive list of procedures</a:t>
            </a:r>
          </a:p>
          <a:p>
            <a:pPr lvl="1"/>
            <a:r>
              <a:rPr lang="en-GB" dirty="0" smtClean="0"/>
              <a:t>Including US</a:t>
            </a:r>
          </a:p>
          <a:p>
            <a:r>
              <a:rPr lang="en-GB" dirty="0" smtClean="0"/>
              <a:t>Links to </a:t>
            </a:r>
            <a:r>
              <a:rPr lang="en-GB" dirty="0" err="1" smtClean="0"/>
              <a:t>CiPs</a:t>
            </a:r>
            <a:r>
              <a:rPr lang="en-GB" dirty="0" smtClean="0"/>
              <a:t>/ATSMs/curriculum</a:t>
            </a:r>
          </a:p>
          <a:p>
            <a:r>
              <a:rPr lang="en-GB" dirty="0"/>
              <a:t>Can be viewed from </a:t>
            </a:r>
            <a:r>
              <a:rPr lang="en-GB" dirty="0" smtClean="0"/>
              <a:t>dashboard</a:t>
            </a:r>
          </a:p>
          <a:p>
            <a:r>
              <a:rPr lang="en-GB" dirty="0" smtClean="0"/>
              <a:t>under </a:t>
            </a:r>
            <a:r>
              <a:rPr lang="en-GB" dirty="0"/>
              <a:t>Supporting </a:t>
            </a:r>
            <a:r>
              <a:rPr lang="en-GB" dirty="0" smtClean="0"/>
              <a:t>material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Procedure log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34" t="25903" r="6906" b="10355"/>
          <a:stretch/>
        </p:blipFill>
        <p:spPr>
          <a:xfrm>
            <a:off x="4905829" y="2084832"/>
            <a:ext cx="7126514" cy="28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90" t="13315" r="2500" b="7585"/>
          <a:stretch/>
        </p:blipFill>
        <p:spPr>
          <a:xfrm>
            <a:off x="148751" y="585216"/>
            <a:ext cx="11681138" cy="54220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43222" y="4759904"/>
            <a:ext cx="2640169" cy="14484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717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Very similar format</a:t>
            </a:r>
          </a:p>
          <a:p>
            <a:r>
              <a:rPr lang="en-GB" dirty="0" smtClean="0"/>
              <a:t>No minimum number required</a:t>
            </a:r>
            <a:endParaRPr lang="en-GB" dirty="0"/>
          </a:p>
          <a:p>
            <a:r>
              <a:rPr lang="en-GB" dirty="0" smtClean="0"/>
              <a:t>Can choose between: </a:t>
            </a:r>
            <a:r>
              <a:rPr lang="en-GB" dirty="0" err="1" smtClean="0"/>
              <a:t>Obs</a:t>
            </a:r>
            <a:r>
              <a:rPr lang="en-GB" dirty="0" smtClean="0"/>
              <a:t>/</a:t>
            </a:r>
            <a:r>
              <a:rPr lang="en-GB" dirty="0" err="1"/>
              <a:t>G</a:t>
            </a:r>
            <a:r>
              <a:rPr lang="en-GB" dirty="0" err="1" smtClean="0"/>
              <a:t>ynae</a:t>
            </a:r>
            <a:r>
              <a:rPr lang="en-GB" dirty="0" smtClean="0"/>
              <a:t>/Generic </a:t>
            </a:r>
          </a:p>
          <a:p>
            <a:r>
              <a:rPr lang="en-GB" dirty="0"/>
              <a:t>Can be viewed from dashboard under Supporting material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Reflections</a:t>
            </a:r>
            <a:r>
              <a:rPr lang="en-GB" dirty="0" smtClean="0"/>
              <a:t>  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086" t="22410" r="34547" b="7446"/>
          <a:stretch/>
        </p:blipFill>
        <p:spPr>
          <a:xfrm>
            <a:off x="5501192" y="294706"/>
            <a:ext cx="5243008" cy="63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90" t="13315" r="2500" b="7585"/>
          <a:stretch/>
        </p:blipFill>
        <p:spPr>
          <a:xfrm>
            <a:off x="148751" y="585216"/>
            <a:ext cx="11681138" cy="54220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76574" y="4748958"/>
            <a:ext cx="2640169" cy="14484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538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other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284" y="2169575"/>
            <a:ext cx="4754880" cy="40233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Allows adding files</a:t>
            </a:r>
          </a:p>
          <a:p>
            <a:pPr lvl="1"/>
            <a:r>
              <a:rPr lang="en-GB" dirty="0" smtClean="0"/>
              <a:t>Certificates</a:t>
            </a:r>
          </a:p>
          <a:p>
            <a:pPr lvl="1"/>
            <a:r>
              <a:rPr lang="en-GB" dirty="0" smtClean="0"/>
              <a:t>Audits</a:t>
            </a:r>
          </a:p>
          <a:p>
            <a:pPr lvl="1"/>
            <a:r>
              <a:rPr lang="en-GB" dirty="0" smtClean="0"/>
              <a:t>Debrief</a:t>
            </a:r>
          </a:p>
          <a:p>
            <a:pPr lvl="1"/>
            <a:r>
              <a:rPr lang="en-GB" dirty="0" smtClean="0"/>
              <a:t>Presentations etc. </a:t>
            </a:r>
          </a:p>
          <a:p>
            <a:pPr marL="0" indent="0">
              <a:buNone/>
            </a:pPr>
            <a:r>
              <a:rPr lang="en-GB" dirty="0" smtClean="0"/>
              <a:t>Similar to Personal Library</a:t>
            </a:r>
          </a:p>
          <a:p>
            <a:pPr marL="0" indent="0">
              <a:buNone/>
            </a:pPr>
            <a:r>
              <a:rPr lang="en-GB" dirty="0" smtClean="0"/>
              <a:t>Can be viewed from dashboard under Supporting material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O</a:t>
            </a:r>
            <a:r>
              <a:rPr lang="en-GB" dirty="0" smtClean="0"/>
              <a:t>ther evidence 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473" t="13059" r="29883" b="10819"/>
          <a:stretch/>
        </p:blipFill>
        <p:spPr>
          <a:xfrm>
            <a:off x="6294783" y="585216"/>
            <a:ext cx="5671930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CBD</a:t>
            </a:r>
          </a:p>
          <a:p>
            <a:r>
              <a:rPr lang="en-GB" dirty="0" smtClean="0"/>
              <a:t>Self Observation Form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based assessments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few changes to the forms </a:t>
            </a:r>
          </a:p>
          <a:p>
            <a:r>
              <a:rPr lang="en-GB" dirty="0"/>
              <a:t>We need to complete the form before sending </a:t>
            </a:r>
            <a:r>
              <a:rPr lang="en-GB" dirty="0" smtClean="0"/>
              <a:t>it</a:t>
            </a:r>
          </a:p>
          <a:p>
            <a:r>
              <a:rPr lang="en-GB" dirty="0"/>
              <a:t>Can link each form to curriculum/</a:t>
            </a:r>
            <a:r>
              <a:rPr lang="en-GB" dirty="0" err="1"/>
              <a:t>CiP</a:t>
            </a:r>
            <a:r>
              <a:rPr lang="en-GB" dirty="0"/>
              <a:t>/ATSM</a:t>
            </a:r>
          </a:p>
          <a:p>
            <a:pPr lvl="1"/>
            <a:r>
              <a:rPr lang="en-GB" dirty="0"/>
              <a:t>Can be done </a:t>
            </a:r>
            <a:r>
              <a:rPr lang="en-GB" dirty="0" smtClean="0"/>
              <a:t>later</a:t>
            </a:r>
            <a:endParaRPr lang="en-GB" dirty="0"/>
          </a:p>
          <a:p>
            <a:r>
              <a:rPr lang="en-GB" dirty="0" smtClean="0"/>
              <a:t>Can’t be self entered </a:t>
            </a:r>
          </a:p>
          <a:p>
            <a:r>
              <a:rPr lang="en-GB" dirty="0" smtClean="0"/>
              <a:t>Tickets </a:t>
            </a:r>
            <a:r>
              <a:rPr lang="en-GB" dirty="0" smtClean="0"/>
              <a:t>expire after 7 days </a:t>
            </a:r>
          </a:p>
          <a:p>
            <a:pPr lvl="1"/>
            <a:r>
              <a:rPr lang="en-GB" dirty="0" smtClean="0"/>
              <a:t>College working on extending it </a:t>
            </a:r>
          </a:p>
        </p:txBody>
      </p:sp>
    </p:spTree>
    <p:extLst>
      <p:ext uri="{BB962C8B-B14F-4D97-AF65-F5344CB8AC3E}">
        <p14:creationId xmlns:p14="http://schemas.microsoft.com/office/powerpoint/2010/main" val="27181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87" b="6995"/>
          <a:stretch/>
        </p:blipFill>
        <p:spPr>
          <a:xfrm>
            <a:off x="1024128" y="875763"/>
            <a:ext cx="9453799" cy="4237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35662" y="3606085"/>
            <a:ext cx="1609859" cy="12878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831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0" t="13315" r="2500" b="7585"/>
          <a:stretch/>
        </p:blipFill>
        <p:spPr>
          <a:xfrm>
            <a:off x="206062" y="585216"/>
            <a:ext cx="11681138" cy="54220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729" y="4709805"/>
            <a:ext cx="2640169" cy="14484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403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3" t="14067" r="5035" b="13597"/>
          <a:stretch/>
        </p:blipFill>
        <p:spPr>
          <a:xfrm>
            <a:off x="515154" y="927278"/>
            <a:ext cx="11410682" cy="49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CBD and mini-</a:t>
            </a:r>
            <a:r>
              <a:rPr lang="en-GB" dirty="0" err="1" smtClean="0"/>
              <a:t>cex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633" t="17561" r="32387" b="6195"/>
          <a:stretch/>
        </p:blipFill>
        <p:spPr>
          <a:xfrm>
            <a:off x="6612695" y="290286"/>
            <a:ext cx="5145715" cy="645093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24128" y="2084832"/>
            <a:ext cx="4754880" cy="4023360"/>
          </a:xfrm>
        </p:spPr>
        <p:txBody>
          <a:bodyPr>
            <a:normAutofit/>
          </a:bodyPr>
          <a:lstStyle/>
          <a:p>
            <a:r>
              <a:rPr lang="en-GB" dirty="0" smtClean="0"/>
              <a:t>Same format for CBDs and Mini-</a:t>
            </a:r>
            <a:r>
              <a:rPr lang="en-GB" dirty="0" err="1" smtClean="0"/>
              <a:t>Cexes</a:t>
            </a:r>
            <a:endParaRPr lang="en-GB" dirty="0" smtClean="0"/>
          </a:p>
          <a:p>
            <a:pPr lvl="1"/>
            <a:r>
              <a:rPr lang="en-GB" dirty="0" smtClean="0"/>
              <a:t>Complete the form before requesting the ticket</a:t>
            </a:r>
          </a:p>
          <a:p>
            <a:pPr lvl="2"/>
            <a:r>
              <a:rPr lang="en-GB" dirty="0" smtClean="0"/>
              <a:t>Describe the event</a:t>
            </a:r>
          </a:p>
          <a:p>
            <a:pPr lvl="2"/>
            <a:r>
              <a:rPr lang="en-GB" dirty="0" smtClean="0"/>
              <a:t>Trainee’s analysis</a:t>
            </a:r>
          </a:p>
          <a:p>
            <a:pPr lvl="2"/>
            <a:r>
              <a:rPr lang="en-GB" dirty="0" smtClean="0"/>
              <a:t>Trainee’s learning plan</a:t>
            </a:r>
          </a:p>
          <a:p>
            <a:pPr lvl="2"/>
            <a:r>
              <a:rPr lang="en-GB" dirty="0" smtClean="0"/>
              <a:t>Additional actions</a:t>
            </a:r>
          </a:p>
          <a:p>
            <a:pPr lvl="2"/>
            <a:r>
              <a:rPr lang="en-GB" dirty="0" smtClean="0"/>
              <a:t>Trainee’s reflection </a:t>
            </a:r>
          </a:p>
          <a:p>
            <a:r>
              <a:rPr lang="en-GB" dirty="0" smtClean="0"/>
              <a:t>No minimum number required</a:t>
            </a:r>
          </a:p>
          <a:p>
            <a:r>
              <a:rPr lang="en-GB" dirty="0" smtClean="0"/>
              <a:t>New category </a:t>
            </a:r>
            <a:r>
              <a:rPr lang="en-GB" dirty="0" smtClean="0">
                <a:sym typeface="Wingdings" panose="05000000000000000000" pitchFamily="2" charset="2"/>
              </a:rPr>
              <a:t> Generic </a:t>
            </a:r>
            <a:endParaRPr lang="en-GB" dirty="0" smtClean="0"/>
          </a:p>
          <a:p>
            <a:r>
              <a:rPr lang="en-GB" dirty="0"/>
              <a:t>Can </a:t>
            </a:r>
            <a:r>
              <a:rPr lang="en-GB" dirty="0" smtClean="0"/>
              <a:t>link directly </a:t>
            </a:r>
            <a:r>
              <a:rPr lang="en-GB" dirty="0"/>
              <a:t>to curriculum </a:t>
            </a:r>
            <a:r>
              <a:rPr lang="en-GB" dirty="0" err="1" smtClean="0"/>
              <a:t>CiPs</a:t>
            </a:r>
            <a:endParaRPr lang="en-GB" dirty="0" smtClean="0"/>
          </a:p>
          <a:p>
            <a:pPr lvl="1"/>
            <a:r>
              <a:rPr lang="en-GB" dirty="0" smtClean="0"/>
              <a:t>Key skill</a:t>
            </a:r>
          </a:p>
        </p:txBody>
      </p:sp>
    </p:spTree>
    <p:extLst>
      <p:ext uri="{BB962C8B-B14F-4D97-AF65-F5344CB8AC3E}">
        <p14:creationId xmlns:p14="http://schemas.microsoft.com/office/powerpoint/2010/main" val="10753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Can link immediately, stays even if form not filled (at least we tried!)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12966" r="5698" b="13078"/>
          <a:stretch/>
        </p:blipFill>
        <p:spPr>
          <a:xfrm>
            <a:off x="1024128" y="957943"/>
            <a:ext cx="9575152" cy="42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OSATS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List of procedures as per matrix/curriculum/ATSM requirements </a:t>
            </a:r>
          </a:p>
          <a:p>
            <a:r>
              <a:rPr lang="en-GB" dirty="0" smtClean="0"/>
              <a:t>Formatives not compulsory but encouraged </a:t>
            </a:r>
          </a:p>
          <a:p>
            <a:r>
              <a:rPr lang="en-GB" dirty="0" err="1" smtClean="0"/>
              <a:t>Summatives</a:t>
            </a:r>
            <a:r>
              <a:rPr lang="en-GB" dirty="0" smtClean="0"/>
              <a:t> required</a:t>
            </a:r>
          </a:p>
          <a:p>
            <a:pPr lvl="1"/>
            <a:r>
              <a:rPr lang="en-GB" dirty="0" smtClean="0"/>
              <a:t>at least 3 as per matrix</a:t>
            </a:r>
          </a:p>
          <a:p>
            <a:r>
              <a:rPr lang="en-GB" dirty="0" smtClean="0"/>
              <a:t>Fill out the form before sending</a:t>
            </a:r>
          </a:p>
          <a:p>
            <a:pPr lvl="1"/>
            <a:r>
              <a:rPr lang="en-GB" dirty="0" smtClean="0"/>
              <a:t>Degree of difficulty</a:t>
            </a:r>
          </a:p>
          <a:p>
            <a:pPr lvl="1"/>
            <a:r>
              <a:rPr lang="en-GB" dirty="0" smtClean="0"/>
              <a:t>Encounter requested in advance</a:t>
            </a:r>
          </a:p>
          <a:p>
            <a:pPr lvl="1"/>
            <a:r>
              <a:rPr lang="en-GB" dirty="0" smtClean="0"/>
              <a:t>What went well </a:t>
            </a:r>
          </a:p>
          <a:p>
            <a:pPr lvl="1"/>
            <a:r>
              <a:rPr lang="en-GB" dirty="0" smtClean="0"/>
              <a:t>What could have gone better</a:t>
            </a:r>
          </a:p>
          <a:p>
            <a:pPr lvl="1"/>
            <a:r>
              <a:rPr lang="en-GB" dirty="0" smtClean="0"/>
              <a:t>Learning plan</a:t>
            </a:r>
          </a:p>
          <a:p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652" t="36781" r="34468" b="9605"/>
          <a:stretch/>
        </p:blipFill>
        <p:spPr>
          <a:xfrm>
            <a:off x="5779007" y="565898"/>
            <a:ext cx="6276533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3466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Non-technical skills for surgeons </a:t>
            </a:r>
          </a:p>
          <a:p>
            <a:r>
              <a:rPr lang="en-GB" dirty="0" smtClean="0"/>
              <a:t>Framework to assess skills in:</a:t>
            </a:r>
          </a:p>
          <a:p>
            <a:pPr lvl="1"/>
            <a:r>
              <a:rPr lang="en-GB" dirty="0" smtClean="0"/>
              <a:t>Situation awareness</a:t>
            </a:r>
          </a:p>
          <a:p>
            <a:pPr lvl="1"/>
            <a:r>
              <a:rPr lang="en-GB" dirty="0" smtClean="0"/>
              <a:t>Decision making</a:t>
            </a:r>
          </a:p>
          <a:p>
            <a:pPr lvl="1"/>
            <a:r>
              <a:rPr lang="en-GB" dirty="0" smtClean="0"/>
              <a:t>Communication and Teamwork</a:t>
            </a:r>
          </a:p>
          <a:p>
            <a:pPr lvl="1"/>
            <a:r>
              <a:rPr lang="en-GB" dirty="0" smtClean="0"/>
              <a:t>Leadership</a:t>
            </a:r>
            <a:endParaRPr lang="en-GB" dirty="0"/>
          </a:p>
          <a:p>
            <a:r>
              <a:rPr lang="en-GB" dirty="0"/>
              <a:t>Compulsory for every trainee </a:t>
            </a:r>
            <a:endParaRPr lang="en-GB" dirty="0" smtClean="0"/>
          </a:p>
          <a:p>
            <a:r>
              <a:rPr lang="en-GB" dirty="0" smtClean="0"/>
              <a:t>No minimum number required </a:t>
            </a:r>
          </a:p>
          <a:p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Conducting WR</a:t>
            </a:r>
          </a:p>
          <a:p>
            <a:pPr lvl="1"/>
            <a:r>
              <a:rPr lang="en-GB" dirty="0" smtClean="0"/>
              <a:t>Managing LW</a:t>
            </a:r>
          </a:p>
          <a:p>
            <a:pPr lvl="1"/>
            <a:r>
              <a:rPr lang="en-GB" dirty="0" smtClean="0"/>
              <a:t>Running a theatre session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41" t="23755" r="33345" b="5519"/>
          <a:stretch/>
        </p:blipFill>
        <p:spPr>
          <a:xfrm>
            <a:off x="5884164" y="321972"/>
            <a:ext cx="5177307" cy="64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457</TotalTime>
  <Words>357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Work Based assessments and other forms  </vt:lpstr>
      <vt:lpstr>Work based assessments </vt:lpstr>
      <vt:lpstr>PowerPoint Presentation</vt:lpstr>
      <vt:lpstr>PowerPoint Presentation</vt:lpstr>
      <vt:lpstr>PowerPoint Presentation</vt:lpstr>
      <vt:lpstr>CBD and mini-cex</vt:lpstr>
      <vt:lpstr>PowerPoint Presentation</vt:lpstr>
      <vt:lpstr>OSATS</vt:lpstr>
      <vt:lpstr>NOTSS</vt:lpstr>
      <vt:lpstr>TO1</vt:lpstr>
      <vt:lpstr>PowerPoint Presentation</vt:lpstr>
      <vt:lpstr>Procedure Log </vt:lpstr>
      <vt:lpstr>PowerPoint Presentation</vt:lpstr>
      <vt:lpstr>Reflections</vt:lpstr>
      <vt:lpstr>PowerPoint Presentation</vt:lpstr>
      <vt:lpstr>Adding other evidence</vt:lpstr>
      <vt:lpstr>Demonstration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assessments</dc:title>
  <dc:creator>Adam Naskretski</dc:creator>
  <cp:lastModifiedBy>Adam Naskretski</cp:lastModifiedBy>
  <cp:revision>25</cp:revision>
  <dcterms:created xsi:type="dcterms:W3CDTF">2019-10-03T22:57:26Z</dcterms:created>
  <dcterms:modified xsi:type="dcterms:W3CDTF">2019-10-18T07:34:01Z</dcterms:modified>
</cp:coreProperties>
</file>